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  <p:sldMasterId id="2147483816" r:id="rId3"/>
    <p:sldMasterId id="2147483828" r:id="rId4"/>
    <p:sldMasterId id="2147483840" r:id="rId5"/>
    <p:sldMasterId id="2147483852" r:id="rId6"/>
    <p:sldMasterId id="2147483864" r:id="rId7"/>
    <p:sldMasterId id="2147483876" r:id="rId8"/>
    <p:sldMasterId id="2147483888" r:id="rId9"/>
    <p:sldMasterId id="2147483924" r:id="rId10"/>
  </p:sldMasterIdLst>
  <p:sldIdLst>
    <p:sldId id="260" r:id="rId11"/>
    <p:sldId id="289" r:id="rId12"/>
    <p:sldId id="278" r:id="rId13"/>
    <p:sldId id="282" r:id="rId14"/>
    <p:sldId id="281" r:id="rId15"/>
    <p:sldId id="280" r:id="rId16"/>
    <p:sldId id="288" r:id="rId17"/>
    <p:sldId id="266" r:id="rId18"/>
    <p:sldId id="267" r:id="rId19"/>
    <p:sldId id="264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6" r:id="rId28"/>
    <p:sldId id="277" r:id="rId29"/>
    <p:sldId id="287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652" autoAdjust="0"/>
  </p:normalViewPr>
  <p:slideViewPr>
    <p:cSldViewPr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17347-1594-40F2-A346-E4E0417117DD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1FFC4-BDC2-4020-A4A2-CBC4142E0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3FC09-E0E6-4B06-B180-05875291DA47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657C-9A53-4691-90A0-756E8DAC4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0C5584-6969-48B6-A326-4B4CF1B64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CC02FAE-C755-437F-BA1C-0F62F4E3E8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6B39913-CF08-4520-91AB-53135D164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42D3E9F-C825-4293-94ED-57FDAB51B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8113B0-E0CB-4D84-AFF3-15BF75F2F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D41369B-F484-43F7-937A-405CA9DDF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44FB200-97F4-4E92-8247-095D483A66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BAFA984-CD90-456A-8A35-59628D356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4D82AFD-D1C6-4E8E-B8CE-5921B1232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08EFF4-22A9-48D5-A97E-82A65F8F3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FD745-C4FF-4CE8-9F5E-C718BF1B728E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2F28E-308C-4D1A-B08F-ABCD5438FE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6C1BD80-FCCA-4694-9ED0-9DA37F662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1D6E9FF-F370-4A66-B07F-D76A3C5AF0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7B392B2-4387-439B-B485-828104B91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6FC2F84-F74F-4310-94B0-BEB4EC663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012F921-E8DC-4325-BB5F-D710F9F89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8617B0F-0C81-46D8-A0CD-07039A837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72859FD-7273-4DC3-905B-CAFDAA4CF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707AEB-EA80-4569-B297-622F9F35E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11B01A-1547-49FF-97F0-C9D86C6F4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E296-0A3F-4FAE-B766-F919C7B0CF66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BE6E2-7B81-41AC-A279-FA58BC1CF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8694555-91A2-4716-B6AC-89FF30F78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6D6C436-FA46-4863-8BB4-AF4EFDE75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6DDD4BD-8304-40AB-9D61-9A82F4086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7B5C25E-BE6F-41C9-875E-AC2563A92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C2349D-3A5D-40B4-B120-E1088B22F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9C6869A-1CC4-4133-B66E-438A6A6C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CA1F34-E1CC-4D2E-9522-523142909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14F0CD5-02BF-4DE6-BDD3-15825E3C8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A315D52-C207-4F03-AED3-601AF201B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1A18D71-7190-4B7D-8AFB-59D5D0152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F10E7-B346-43B8-A6E5-AE668C95CC75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675A-E8FE-427B-A250-BF7FC792D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660CB7-2A6E-4B16-9608-149A57BF2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A022FBD-5E27-4F28-BBF8-9D3C01AB0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E499B26-1F00-45B5-BB87-AEDBE71F3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89F4383-A574-4726-93DF-A83263936F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A5A3D9C-33E1-4343-9669-A6215511A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C4D0720-FA14-40BC-9C64-3D736BEADD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E9E6ED6-0178-482E-B34D-8B976F321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9D57448-3C47-4DEC-A23F-AF794FF40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DC971D-48C3-412E-BDE0-19E1B9906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F940DF3-236A-4E6F-B586-A5DC5B3FB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0C094-AB3C-4BAD-8FBD-92B20610D66F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C9CA1-AAC7-462D-B587-DCBE91C55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F29D00-8152-42F6-A355-1ECB9DC63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CBFAC0E-3CE4-423A-B217-0922A7B582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1790A68-663A-41A8-9999-582356CD5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5664A0-C230-43B7-85D8-BEECCC7B8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9D0297-882F-485D-BBBE-8EF38371C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22630DD-A2E6-43D3-89F5-565CD7EFC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76AB1B1-77FF-40EC-92FC-A8ACAF056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FA72F1-B730-4F75-AEF4-3A30C73588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217C201-1570-4805-A137-A2BF053CA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B4D61F4-CD36-4010-9D20-19589E51C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F0267-1C21-44D8-8834-BE27BF13EF06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A9877-AFBA-444B-ACC8-AB1200C423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031ACB5-DCEB-4D16-A238-30BE9CE084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ABE39C9-92BB-43E8-AA87-820535936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E163C4-4921-41D3-A204-D76E4C1A5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6136F9D-607B-4263-969B-9A0BCF02C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91CE97F-B329-4DA0-806A-F34EC4882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5DF417-C877-48EF-A8FC-C37E2DC2A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5F337E6-9428-405A-80EF-C61D19A98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71746A-AD7F-4B1F-AC1D-E7C8D286D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46468F3-3C93-4ABD-8F9A-307543C68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6C5DCE8-72AB-4082-8F1B-321407A0D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618EB-81F2-4828-89C4-E9B498EFC292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87E98-ACB6-439C-B1B6-AA2E35FDC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2ECAAE-9F67-49BE-BFEA-74F77AF1B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DA9AF5-1889-4C55-A2E4-8039E5B5F7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BA93AE-FAC1-43F2-86D3-D3B09EAB5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060F112-C1A5-485B-9216-7D56D23832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7D0D51-3322-4BB8-AC96-DAA3FE65C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1788709-0753-4812-99DE-A9B6ABCE2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0B951B2-E7FA-4647-B166-57222421B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DBBC105-AEC2-4A15-93FE-D9D132906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591D763-C5F2-436D-A0EB-241DFC0A90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203C2F7-3EED-4CB5-AD2D-6C45396AC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0D027-3209-482D-A5A6-360F5888C7B8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A4964-04D7-4A10-8B06-91BBEA6DA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CA7C86E-7596-403D-8A3C-1D58B9D83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1BE448-307D-4343-8DCB-8BECDF02C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5433681-88AC-4E53-B1F6-8E1D626071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7AE19C-153D-4BC0-8F2B-A6A440CF3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428115D-7B98-45E8-9C59-D0B07060F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E5E7322-D5BE-4C26-8142-2822836E7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AD5C081-0BB2-47DB-80D1-74ECF0EC8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94F7604-58AE-4997-B812-ACF94A4F8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5EB2D1C-C525-4702-A22A-B60DAC37E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898E50-B21C-45EF-8D94-8892F616C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B2E5-5539-40D2-902E-3B24526F3665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CAE93-61D3-4FE8-8A61-AED28EC18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B170FBA-0A81-4A65-BE94-92AC83817C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505CBF9-7711-4ED7-8F0C-C4EA4488E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67FB78-2838-47B3-8A48-9FA0EA373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4298D90-FE23-4F55-A2F9-AF40D7E108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E549F3-7AD6-4E92-AEF8-79B22D09C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89F853-2D17-41F7-94E3-1A727BE02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1C91D69-DAEE-43C8-A3C7-663842587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A8DE10-54A9-4355-901A-88E677EC8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B98913-262C-4968-94FE-7892AF581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7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/>
            <a:ext uri="{AF507438-7753-43E0-B8FC-AC1667EBCBE1}"/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214A4B6-A6F4-4931-8296-AEB93057E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91D4C-39CA-4E3D-8C6B-9989D722D37D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E212-42DB-45E9-860C-4064455C4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761D1DB-1315-4014-BF4E-89F6CBA1B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55F6FB2-AFC5-419F-BF49-9642C92A6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FDE749D-DADD-4F99-84D7-5B1B4CD56A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B05054-AF12-4904-8675-05931FC3B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8A47227-E5F1-4B28-9246-867EC00E9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B4A1C8-E32D-4C0A-A291-3BBBE020C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9A7C4A4-7AE1-4296-82ED-4C7FA86FA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803FCB-F05A-440D-9C65-A384C0121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D4A1F7F-4B64-4F2B-95B7-618D2AFB7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58318B0-47B0-4834-B5B8-863A00D8C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DC915D-539D-4CD3-9061-0504337635DF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01BE94-BE73-47E6-B467-C45D72DB4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3" r:id="rId2"/>
    <p:sldLayoutId id="2147484032" r:id="rId3"/>
    <p:sldLayoutId id="2147484031" r:id="rId4"/>
    <p:sldLayoutId id="2147484030" r:id="rId5"/>
    <p:sldLayoutId id="2147484029" r:id="rId6"/>
    <p:sldLayoutId id="2147484028" r:id="rId7"/>
    <p:sldLayoutId id="2147484027" r:id="rId8"/>
    <p:sldLayoutId id="2147484026" r:id="rId9"/>
    <p:sldLayoutId id="2147484025" r:id="rId10"/>
    <p:sldLayoutId id="21474840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8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11625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1162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11165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11628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11629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11630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2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286779-E94E-474C-B2F1-ABF35873A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4" r:id="rId2"/>
    <p:sldLayoutId id="2147484125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1" r:id="rId9"/>
    <p:sldLayoutId id="2147484132" r:id="rId10"/>
    <p:sldLayoutId id="2147484133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3321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1332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1335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3324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32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3326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09874D-A8D1-46AB-8C8C-E669E0EA4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25609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25611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2564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25612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25613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25614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9736EB-033B-4FC6-8686-ECD48C459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3789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3789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3793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3790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3790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3790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05F8D1-1D9A-44FE-AE34-93C96A6151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50185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5018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5021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50188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50189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50190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018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214166-3031-49D5-8C3D-C05554320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6247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6247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6250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6247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6247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6247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720557-5258-4A1D-86F3-68A3E30463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74761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7476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7479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4764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7476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74766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475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0ECCBB-2E11-400D-B763-6FDB86F17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87049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87051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8708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87052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87053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87054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04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CDAF2F-BCBA-43C1-A033-40C396BFA3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9933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grpSp>
          <p:nvGrpSpPr>
            <p:cNvPr id="9933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9937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51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6699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9934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5140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934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51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934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51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6699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6699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1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933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6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B92DB3-33FE-4415-B443-A969A7DCD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95.xml"/><Relationship Id="rId1" Type="http://schemas.openxmlformats.org/officeDocument/2006/relationships/video" Target="NULL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1113" y="53562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906" name="Picture 4" descr="Безымянный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593850"/>
            <a:ext cx="9132888" cy="52641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00113" y="404813"/>
            <a:ext cx="724535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+mn-cs"/>
              </a:rPr>
              <a:t>Права  ребёнка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387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6600" b="1" smtClean="0"/>
              <a:t>Право на жизнь</a:t>
            </a:r>
          </a:p>
        </p:txBody>
      </p:sp>
      <p:pic>
        <p:nvPicPr>
          <p:cNvPr id="17411" name="Picture 3" descr="C:\Users\1\Desktop\дети\170c40d97f829fe48d1c39bd096d7fb0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8424936" cy="554461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Text Box 4"/>
          <p:cNvSpPr txBox="1">
            <a:spLocks noChangeArrowheads="1"/>
          </p:cNvSpPr>
          <p:nvPr/>
        </p:nvSpPr>
        <p:spPr bwMode="auto">
          <a:xfrm>
            <a:off x="762000" y="793750"/>
            <a:ext cx="80772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u="sng">
                <a:solidFill>
                  <a:srgbClr val="006699"/>
                </a:solidFill>
                <a:latin typeface="Comic Sans MS" pitchFamily="66" charset="0"/>
              </a:rPr>
              <a:t>Никто и никогда не смеет оскорблять и мучить ребенка.</a:t>
            </a:r>
          </a:p>
          <a:p>
            <a:endParaRPr lang="ru-RU">
              <a:solidFill>
                <a:srgbClr val="006699"/>
              </a:solidFill>
              <a:latin typeface="Verdana" pitchFamily="34" charset="0"/>
            </a:endParaRPr>
          </a:p>
          <a:p>
            <a:endParaRPr lang="ru-RU">
              <a:solidFill>
                <a:srgbClr val="006699"/>
              </a:solidFill>
              <a:latin typeface="Verdana" pitchFamily="34" charset="0"/>
            </a:endParaRPr>
          </a:p>
          <a:p>
            <a:pPr algn="just"/>
            <a:r>
              <a:rPr lang="ru-RU">
                <a:solidFill>
                  <a:srgbClr val="006699"/>
                </a:solidFill>
                <a:latin typeface="Verdana" pitchFamily="34" charset="0"/>
              </a:rPr>
              <a:t>     </a:t>
            </a:r>
            <a:r>
              <a:rPr lang="ru-RU" sz="3600">
                <a:solidFill>
                  <a:srgbClr val="006699"/>
                </a:solidFill>
                <a:latin typeface="Verdana" pitchFamily="34" charset="0"/>
              </a:rPr>
              <a:t>Каждое государство, подписав Конвенцию, обещает защитить своего маленького гражданина и наказать того, кто жестоко обращается с детьми.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Text Box 4"/>
          <p:cNvSpPr txBox="1">
            <a:spLocks noChangeArrowheads="1"/>
          </p:cNvSpPr>
          <p:nvPr/>
        </p:nvSpPr>
        <p:spPr bwMode="auto">
          <a:xfrm>
            <a:off x="1508125" y="717550"/>
            <a:ext cx="6797675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u="sng">
                <a:solidFill>
                  <a:srgbClr val="006699"/>
                </a:solidFill>
                <a:latin typeface="Comic Sans MS" pitchFamily="66" charset="0"/>
              </a:rPr>
              <a:t>Ребенок имеет право отдохнуть, поиграть, повеселиться</a:t>
            </a:r>
          </a:p>
          <a:p>
            <a:endParaRPr lang="ru-RU" sz="4000" u="sng">
              <a:solidFill>
                <a:srgbClr val="006699"/>
              </a:solidFill>
              <a:latin typeface="Comic Sans MS" pitchFamily="66" charset="0"/>
            </a:endParaRPr>
          </a:p>
          <a:p>
            <a:pPr algn="just"/>
            <a:r>
              <a:rPr lang="ru-RU">
                <a:solidFill>
                  <a:srgbClr val="006699"/>
                </a:solidFill>
                <a:latin typeface="Verdana" pitchFamily="34" charset="0"/>
              </a:rPr>
              <a:t>     </a:t>
            </a:r>
            <a:r>
              <a:rPr lang="ru-RU" sz="3600">
                <a:solidFill>
                  <a:srgbClr val="006699"/>
                </a:solidFill>
                <a:latin typeface="Verdana" pitchFamily="34" charset="0"/>
              </a:rPr>
              <a:t>Право на отдых, на игры, на праздники записано в Конвенции о правах ребенка.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Text Box 4"/>
          <p:cNvSpPr txBox="1">
            <a:spLocks noChangeArrowheads="1"/>
          </p:cNvSpPr>
          <p:nvPr/>
        </p:nvSpPr>
        <p:spPr bwMode="auto">
          <a:xfrm>
            <a:off x="1660525" y="641350"/>
            <a:ext cx="7102475" cy="502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u="sng">
                <a:solidFill>
                  <a:srgbClr val="006699"/>
                </a:solidFill>
                <a:latin typeface="Comic Sans MS" pitchFamily="66" charset="0"/>
              </a:rPr>
              <a:t>Дети имеют право жить со своими родителями, и никому не позволено их разлучать.</a:t>
            </a:r>
          </a:p>
          <a:p>
            <a:pPr algn="just"/>
            <a:r>
              <a:rPr lang="ru-RU">
                <a:solidFill>
                  <a:srgbClr val="006699"/>
                </a:solidFill>
                <a:latin typeface="Verdana" pitchFamily="34" charset="0"/>
              </a:rPr>
              <a:t>    </a:t>
            </a:r>
          </a:p>
          <a:p>
            <a:pPr algn="just"/>
            <a:endParaRPr lang="ru-RU">
              <a:solidFill>
                <a:srgbClr val="006699"/>
              </a:solidFill>
              <a:latin typeface="Verdana" pitchFamily="34" charset="0"/>
            </a:endParaRPr>
          </a:p>
          <a:p>
            <a:pPr algn="just"/>
            <a:r>
              <a:rPr lang="ru-RU">
                <a:solidFill>
                  <a:srgbClr val="006699"/>
                </a:solidFill>
                <a:latin typeface="Verdana" pitchFamily="34" charset="0"/>
              </a:rPr>
              <a:t>     </a:t>
            </a:r>
            <a:r>
              <a:rPr lang="ru-RU" sz="2400">
                <a:solidFill>
                  <a:srgbClr val="006699"/>
                </a:solidFill>
                <a:latin typeface="Verdana" pitchFamily="34" charset="0"/>
              </a:rPr>
              <a:t>Бывает, что детей приходится спасать от землетрясения, наводнения, от войны. Из опасного места их увозят далеко, иногда даже в другие страны. Но потом эти страны должны помочь родителям и детям отыскать друг друга. Если дети едут к родителям, государства должны пропустить их через свои границы.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486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b="1" u="sng" smtClean="0">
                <a:latin typeface="Comic Sans MS" pitchFamily="66" charset="0"/>
              </a:rPr>
              <a:t>Все дети должны учиться, чтобы стать грамотными, умелыми, воспитанными.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800" b="1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smtClean="0"/>
              <a:t>Каждый ребенок имеет право на бесплатное образование.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smtClean="0"/>
              <a:t>В Конвенции записано также: государство должно следить, чтобы непременно все дети посещали школу, а не прогуливали уроки!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smtClean="0"/>
              <a:t>Значит, когда ты ходишь в школу, то помогаешь своей стране выполнять Конвенцию.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80181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/>
              <a:t/>
            </a:r>
            <a:br>
              <a:rPr lang="ru-RU" sz="3200" b="1"/>
            </a:br>
            <a:r>
              <a:rPr lang="ru-RU" sz="3200" b="1"/>
              <a:t>Нельзя учить и поддерживать дисциплину в школе жестокостью и унижениями.</a:t>
            </a:r>
          </a:p>
        </p:txBody>
      </p:sp>
      <p:sp>
        <p:nvSpPr>
          <p:cNvPr id="138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ru-RU" smtClean="0"/>
              <a:t>    </a:t>
            </a:r>
          </a:p>
          <a:p>
            <a:pPr algn="just" eaLnBrk="1" hangingPunct="1">
              <a:buFontTx/>
              <a:buNone/>
            </a:pPr>
            <a:r>
              <a:rPr lang="ru-RU" smtClean="0"/>
              <a:t>      В старые годы считали, что ребенок без битья не выучится и что хорошие манеры воспитывать надо силой, вколачивать розгой.</a:t>
            </a:r>
          </a:p>
          <a:p>
            <a:pPr algn="just" eaLnBrk="1" hangingPunct="1">
              <a:buFontTx/>
              <a:buNone/>
            </a:pPr>
            <a:r>
              <a:rPr lang="ru-RU" smtClean="0"/>
              <a:t>     Но теперь уже все поняли, что можно и нужно учить и воспитывать добром.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 Box 4"/>
          <p:cNvSpPr txBox="1">
            <a:spLocks noChangeArrowheads="1"/>
          </p:cNvSpPr>
          <p:nvPr/>
        </p:nvSpPr>
        <p:spPr bwMode="auto">
          <a:xfrm>
            <a:off x="1143000" y="717550"/>
            <a:ext cx="7391400" cy="459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u="sng">
                <a:solidFill>
                  <a:srgbClr val="006699"/>
                </a:solidFill>
                <a:latin typeface="Comic Sans MS" pitchFamily="66" charset="0"/>
              </a:rPr>
              <a:t>Ребенок не обязан быть «как все».</a:t>
            </a:r>
          </a:p>
          <a:p>
            <a:pPr algn="just"/>
            <a:endParaRPr lang="ru-RU" sz="2400">
              <a:solidFill>
                <a:srgbClr val="006699"/>
              </a:solidFill>
              <a:latin typeface="Verdana" pitchFamily="34" charset="0"/>
            </a:endParaRPr>
          </a:p>
          <a:p>
            <a:pPr algn="just"/>
            <a:r>
              <a:rPr lang="ru-RU" sz="2400">
                <a:solidFill>
                  <a:srgbClr val="006699"/>
                </a:solidFill>
                <a:latin typeface="Verdana" pitchFamily="34" charset="0"/>
              </a:rPr>
              <a:t>Жил когда-то в Дании странный мальчик, длинный, нескладный, некрасивый. Он был сыном сапожника, но мечтал стать поэтом. Он вечно думал о чем-то своем, в мечтах путешествовал по разным удивительным странам, не замечая, что все над ним смеются. Потом мальчик вырос, но остался в душе все тем же странным ребенком. Теперь его имя знает весь мир. Его зовут </a:t>
            </a:r>
            <a:r>
              <a:rPr lang="ru-RU" sz="2400" i="1" u="sng">
                <a:solidFill>
                  <a:srgbClr val="006699"/>
                </a:solidFill>
                <a:latin typeface="Verdana" pitchFamily="34" charset="0"/>
              </a:rPr>
              <a:t>Ганс Христиан Андерсен.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Text Box 6"/>
          <p:cNvSpPr txBox="1">
            <a:spLocks noChangeArrowheads="1"/>
          </p:cNvSpPr>
          <p:nvPr/>
        </p:nvSpPr>
        <p:spPr bwMode="auto">
          <a:xfrm>
            <a:off x="593725" y="107950"/>
            <a:ext cx="8245475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Comic Sans MS" pitchFamily="66" charset="0"/>
              </a:rPr>
              <a:t>    Эту сказку Андерсен писал, вспоминая свое детство. Вот и этого утенка все считали неуклюжим, некрасивым и вообще – чужим, щипали и били, гнали отовсюду… А он просто был не такой, как все.</a:t>
            </a:r>
          </a:p>
          <a:p>
            <a:r>
              <a:rPr lang="ru-RU">
                <a:solidFill>
                  <a:srgbClr val="000000"/>
                </a:solidFill>
                <a:latin typeface="Verdana" pitchFamily="34" charset="0"/>
              </a:rPr>
              <a:t>     </a:t>
            </a:r>
          </a:p>
          <a:p>
            <a:pPr algn="ctr"/>
            <a:r>
              <a:rPr lang="ru-RU" sz="2000" u="sng">
                <a:solidFill>
                  <a:srgbClr val="000000"/>
                </a:solidFill>
                <a:latin typeface="Verdana" pitchFamily="34" charset="0"/>
              </a:rPr>
              <a:t>Зато когда он вырос, он стал кем?</a:t>
            </a:r>
          </a:p>
        </p:txBody>
      </p:sp>
      <p:sp>
        <p:nvSpPr>
          <p:cNvPr id="140290" name="Oval 7"/>
          <p:cNvSpPr>
            <a:spLocks noChangeArrowheads="1"/>
          </p:cNvSpPr>
          <p:nvPr/>
        </p:nvSpPr>
        <p:spPr bwMode="auto">
          <a:xfrm>
            <a:off x="2057400" y="1371600"/>
            <a:ext cx="5334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40291" name="Picture 8" descr="Рисунок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1775" y="1219200"/>
            <a:ext cx="8912225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599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u="sng" smtClean="0">
                <a:latin typeface="Comic Sans MS" pitchFamily="66" charset="0"/>
              </a:rPr>
              <a:t>Государство должно заботиться о ребенке, который остался без родителей.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 Здесь говорится о сиротах. Но бывают такие родители, что им страшно доверить ребенка. В этом случае государство растит, воспитывает и заботится, чтобы ребенок был одет, накормлен, чтобы ему было где жить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 Государство обязательно проверяет, хорошо ли живется ребенку – сироте, не обижают ли его, не заставляют ли делать тяжелую работу.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7543800" cy="537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u="sng">
                <a:solidFill>
                  <a:srgbClr val="000000"/>
                </a:solidFill>
                <a:latin typeface="Verdana" pitchFamily="34" charset="0"/>
              </a:rPr>
              <a:t>Права и обязанности учеников нашей школы</a:t>
            </a:r>
          </a:p>
          <a:p>
            <a:endParaRPr lang="ru-RU" sz="2000" b="1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ru-RU" b="1">
                <a:solidFill>
                  <a:srgbClr val="000000"/>
                </a:solidFill>
                <a:latin typeface="Verdana" pitchFamily="34" charset="0"/>
              </a:rPr>
              <a:t>Ученик имеет право: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выражать свое мнение, не обижая никого из одноклассников и учителей;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открыто получать оценку своих знаний по каждому предмету;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отдых на перемене;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помощь учителя в овладении знаниями;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участие во внеклассных мероприятиях;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поощрение за успехи в учебе и жизни класса.</a:t>
            </a:r>
          </a:p>
          <a:p>
            <a:endParaRPr lang="ru-RU" b="1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ru-RU" b="1">
                <a:solidFill>
                  <a:srgbClr val="000000"/>
                </a:solidFill>
                <a:latin typeface="Verdana" pitchFamily="34" charset="0"/>
              </a:rPr>
              <a:t>Ученик обязан: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уважать окружающих его людей;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достойно вести себя в классе, в школе и за ее пределами;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всегда выполнять домашнее задание;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участвовать в полезном труде;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беречь имущество класса;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Verdana" pitchFamily="34" charset="0"/>
              </a:rPr>
              <a:t>заботится о здоровье и безопасности собственной жизни.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450" y="2060575"/>
            <a:ext cx="6913563" cy="230028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«Счастье всего мира не стоит одной слезы на щеке невинного ребёнка»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9400" y="4365625"/>
            <a:ext cx="6032500" cy="688975"/>
          </a:xfrm>
        </p:spPr>
        <p:txBody>
          <a:bodyPr/>
          <a:lstStyle/>
          <a:p>
            <a:pPr eaLnBrk="1" hangingPunct="1">
              <a:defRPr/>
            </a:pPr>
            <a:r>
              <a:rPr lang="ru-RU" i="1" smtClean="0"/>
              <a:t>Ф.М.Достоевский</a:t>
            </a:r>
            <a:endParaRPr lang="ru-RU" i="1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«Детству следует оказывать величайшее уважение»</a:t>
            </a:r>
            <a:br>
              <a:rPr lang="ru-RU" dirty="0" smtClean="0"/>
            </a:br>
            <a:r>
              <a:rPr lang="ru-RU" i="1" dirty="0" smtClean="0"/>
              <a:t>Ювенал</a:t>
            </a:r>
            <a:endParaRPr lang="ru-RU" i="1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12697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6075"/>
            <a:ext cx="91440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16013" y="1811338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endParaRPr lang="ru-RU" sz="2000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195513" y="3860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ru-RU" dirty="0"/>
          </a:p>
        </p:txBody>
      </p:sp>
      <p:pic>
        <p:nvPicPr>
          <p:cNvPr id="12800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1063" y="381000"/>
            <a:ext cx="4560887" cy="702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004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7975" y="0"/>
            <a:ext cx="63373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129027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4763"/>
            <a:ext cx="9251950" cy="1102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-387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endParaRPr lang="ru-RU" sz="3200" dirty="0"/>
          </a:p>
        </p:txBody>
      </p:sp>
      <p:sp>
        <p:nvSpPr>
          <p:cNvPr id="130050" name="Объект 2"/>
          <p:cNvSpPr>
            <a:spLocks noGrp="1"/>
          </p:cNvSpPr>
          <p:nvPr>
            <p:ph idx="1"/>
          </p:nvPr>
        </p:nvSpPr>
        <p:spPr>
          <a:xfrm>
            <a:off x="827088" y="1052513"/>
            <a:ext cx="7831137" cy="43227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6000" smtClean="0"/>
              <a:t>«Человечество обязано давать детям лучшее, что оно имеет»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ext Box 6"/>
          <p:cNvSpPr txBox="1">
            <a:spLocks noChangeArrowheads="1"/>
          </p:cNvSpPr>
          <p:nvPr/>
        </p:nvSpPr>
        <p:spPr bwMode="auto">
          <a:xfrm>
            <a:off x="1752600" y="838200"/>
            <a:ext cx="64770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rgbClr val="006699"/>
                </a:solidFill>
                <a:latin typeface="Verdana" pitchFamily="34" charset="0"/>
              </a:rPr>
              <a:t>     </a:t>
            </a:r>
            <a:r>
              <a:rPr lang="ru-RU" sz="2800">
                <a:solidFill>
                  <a:srgbClr val="006699"/>
                </a:solidFill>
                <a:latin typeface="Comic Sans MS" pitchFamily="66" charset="0"/>
              </a:rPr>
              <a:t>В 1989 году ООН приняла документ, который называется «Конвенция о правах ребенка»</a:t>
            </a:r>
          </a:p>
          <a:p>
            <a:pPr algn="just"/>
            <a:r>
              <a:rPr lang="ru-RU" sz="2800">
                <a:solidFill>
                  <a:srgbClr val="006699"/>
                </a:solidFill>
                <a:latin typeface="Comic Sans MS" pitchFamily="66" charset="0"/>
              </a:rPr>
              <a:t>     Конвенция – это международное соглашение. Государства пришли к соглашению, что будут соблюдать в своей стране права каждого ребенка.    </a:t>
            </a:r>
          </a:p>
          <a:p>
            <a:pPr algn="just"/>
            <a:r>
              <a:rPr lang="ru-RU" sz="2800">
                <a:solidFill>
                  <a:srgbClr val="006699"/>
                </a:solidFill>
                <a:latin typeface="Comic Sans MS" pitchFamily="66" charset="0"/>
              </a:rPr>
              <a:t>     И наше государство тоже подписалось под этим документом, а, значит, дало слово всему миру позаботиться о своих детях.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Text Box 4"/>
          <p:cNvSpPr txBox="1">
            <a:spLocks noChangeArrowheads="1"/>
          </p:cNvSpPr>
          <p:nvPr/>
        </p:nvSpPr>
        <p:spPr bwMode="auto">
          <a:xfrm>
            <a:off x="990600" y="381000"/>
            <a:ext cx="7239000" cy="588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6699"/>
                </a:solidFill>
                <a:latin typeface="Verdana" pitchFamily="34" charset="0"/>
              </a:rPr>
              <a:t>     </a:t>
            </a:r>
            <a:r>
              <a:rPr lang="ru-RU" sz="3600" b="1" u="sng">
                <a:solidFill>
                  <a:srgbClr val="006699"/>
                </a:solidFill>
                <a:latin typeface="Comic Sans MS" pitchFamily="66" charset="0"/>
              </a:rPr>
              <a:t>Главное право каждого человека – право на жизнь.</a:t>
            </a:r>
          </a:p>
          <a:p>
            <a:pPr algn="ctr"/>
            <a:r>
              <a:rPr lang="ru-RU" sz="3600" b="1" u="sng">
                <a:solidFill>
                  <a:srgbClr val="006699"/>
                </a:solidFill>
                <a:latin typeface="Comic Sans MS" pitchFamily="66" charset="0"/>
              </a:rPr>
              <a:t>     И маленький человек – ребенок – тоже имеет </a:t>
            </a:r>
          </a:p>
          <a:p>
            <a:pPr algn="ctr"/>
            <a:r>
              <a:rPr lang="ru-RU" sz="3600" b="1" u="sng">
                <a:solidFill>
                  <a:srgbClr val="006699"/>
                </a:solidFill>
                <a:latin typeface="Comic Sans MS" pitchFamily="66" charset="0"/>
              </a:rPr>
              <a:t>право жить.</a:t>
            </a:r>
          </a:p>
          <a:p>
            <a:pPr algn="just"/>
            <a:r>
              <a:rPr lang="ru-RU" sz="3200" b="1">
                <a:solidFill>
                  <a:srgbClr val="006699"/>
                </a:solidFill>
                <a:latin typeface="Comic Sans MS" pitchFamily="66" charset="0"/>
              </a:rPr>
              <a:t>     </a:t>
            </a:r>
          </a:p>
          <a:p>
            <a:pPr algn="just"/>
            <a:r>
              <a:rPr lang="ru-RU">
                <a:solidFill>
                  <a:srgbClr val="006699"/>
                </a:solidFill>
                <a:latin typeface="Verdana" pitchFamily="34" charset="0"/>
              </a:rPr>
              <a:t>      </a:t>
            </a:r>
            <a:r>
              <a:rPr lang="ru-RU" sz="2800">
                <a:solidFill>
                  <a:srgbClr val="006699"/>
                </a:solidFill>
                <a:latin typeface="Verdana" pitchFamily="34" charset="0"/>
              </a:rPr>
              <a:t>Каждая страна, говорится в Конвенции, должна заботится о новорожденных, помогать их мамам, строить больницы и поликлиники, где врачи спасут, вылечат маленького, если он заболеет.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EAEAE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262</TotalTime>
  <Words>677</Words>
  <Application>Microsoft Office PowerPoint</Application>
  <PresentationFormat>Экран (4:3)</PresentationFormat>
  <Paragraphs>60</Paragraphs>
  <Slides>20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2_Тема Office</vt:lpstr>
      <vt:lpstr>Шары</vt:lpstr>
      <vt:lpstr>1_Шары</vt:lpstr>
      <vt:lpstr>2_Шары</vt:lpstr>
      <vt:lpstr>3_Шары</vt:lpstr>
      <vt:lpstr>4_Шары</vt:lpstr>
      <vt:lpstr>5_Шары</vt:lpstr>
      <vt:lpstr>6_Шары</vt:lpstr>
      <vt:lpstr>7_Шары</vt:lpstr>
      <vt:lpstr>8_Шары</vt:lpstr>
      <vt:lpstr>Слайд 1</vt:lpstr>
      <vt:lpstr>Слайд 2</vt:lpstr>
      <vt:lpstr>      «Детству следует оказывать величайшее уважение» Ювенал</vt:lpstr>
      <vt:lpstr>Слайд 4</vt:lpstr>
      <vt:lpstr>Слайд 5</vt:lpstr>
      <vt:lpstr>Слайд 6</vt:lpstr>
      <vt:lpstr>Слайд 7</vt:lpstr>
      <vt:lpstr>Слайд 8</vt:lpstr>
      <vt:lpstr>Слайд 9</vt:lpstr>
      <vt:lpstr>Право на жизнь</vt:lpstr>
      <vt:lpstr>Слайд 11</vt:lpstr>
      <vt:lpstr>Слайд 12</vt:lpstr>
      <vt:lpstr>Слайд 13</vt:lpstr>
      <vt:lpstr>Слайд 14</vt:lpstr>
      <vt:lpstr> Нельзя учить и поддерживать дисциплину в школе жестокостью и унижениями.</vt:lpstr>
      <vt:lpstr>Слайд 16</vt:lpstr>
      <vt:lpstr>Слайд 17</vt:lpstr>
      <vt:lpstr>Слайд 18</vt:lpstr>
      <vt:lpstr>Слайд 19</vt:lpstr>
      <vt:lpstr>«Счастье всего мира не стоит одной слезы на щеке невинного ребёнка»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Беседа: «Права ребёнка»</dc:title>
  <dc:creator>User</dc:creator>
  <cp:lastModifiedBy>Admin</cp:lastModifiedBy>
  <cp:revision>52</cp:revision>
  <dcterms:created xsi:type="dcterms:W3CDTF">2014-11-13T17:37:33Z</dcterms:created>
  <dcterms:modified xsi:type="dcterms:W3CDTF">2017-01-31T18:26:57Z</dcterms:modified>
</cp:coreProperties>
</file>