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4" r:id="rId3"/>
    <p:sldId id="275" r:id="rId4"/>
    <p:sldId id="276" r:id="rId5"/>
    <p:sldId id="289" r:id="rId6"/>
    <p:sldId id="277" r:id="rId7"/>
    <p:sldId id="266" r:id="rId8"/>
    <p:sldId id="270" r:id="rId9"/>
    <p:sldId id="259" r:id="rId10"/>
    <p:sldId id="272" r:id="rId11"/>
    <p:sldId id="267" r:id="rId12"/>
    <p:sldId id="278" r:id="rId13"/>
    <p:sldId id="265" r:id="rId14"/>
    <p:sldId id="284" r:id="rId15"/>
    <p:sldId id="260" r:id="rId16"/>
    <p:sldId id="261" r:id="rId17"/>
    <p:sldId id="287" r:id="rId18"/>
    <p:sldId id="262" r:id="rId19"/>
    <p:sldId id="279" r:id="rId20"/>
    <p:sldId id="273" r:id="rId21"/>
    <p:sldId id="285" r:id="rId22"/>
    <p:sldId id="288" r:id="rId23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158666F-5AD9-4D08-BB0B-E97C812BD58D}" type="datetimeFigureOut">
              <a:rPr lang="ru-RU"/>
              <a:pPr>
                <a:defRPr/>
              </a:pPr>
              <a:t>04.03.2018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3E0CDBD-F565-4909-AB70-0BB1EC6D8A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9425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173900B-0B13-4DDE-BFEE-FB566B9B0FAF}" type="slidenum">
              <a:rPr lang="ru-RU" altLang="ru-RU"/>
              <a:pPr/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1249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AB552-5F82-4222-BF5A-6D4BCE8541BD}" type="datetimeFigureOut">
              <a:rPr lang="ru-RU"/>
              <a:pPr>
                <a:defRPr/>
              </a:pPr>
              <a:t>04.03.2018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8859D1-80F3-45E8-82A8-45BF6372EDE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99856"/>
      </p:ext>
    </p:extLst>
  </p:cSld>
  <p:clrMapOvr>
    <a:masterClrMapping/>
  </p:clrMapOvr>
  <p:transition spd="med"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09B76-C096-412B-A823-951A9CBDEB96}" type="datetimeFigureOut">
              <a:rPr lang="ru-RU"/>
              <a:pPr>
                <a:defRPr/>
              </a:pPr>
              <a:t>04.03.2018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49ADE-3C52-4E8B-A61A-7523A69298E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0328261"/>
      </p:ext>
    </p:extLst>
  </p:cSld>
  <p:clrMapOvr>
    <a:masterClrMapping/>
  </p:clrMapOvr>
  <p:transition spd="med"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7CF66-6DA0-4CE1-B8E2-910F2DEF06C4}" type="datetimeFigureOut">
              <a:rPr lang="ru-RU"/>
              <a:pPr>
                <a:defRPr/>
              </a:pPr>
              <a:t>04.03.2018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645111-4817-4820-9E74-FCD2874841F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4576474"/>
      </p:ext>
    </p:extLst>
  </p:cSld>
  <p:clrMapOvr>
    <a:masterClrMapping/>
  </p:clrMapOvr>
  <p:transition spd="med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0A3C7-5670-4BE8-9D87-8615C30969CD}" type="datetimeFigureOut">
              <a:rPr lang="ru-RU"/>
              <a:pPr>
                <a:defRPr/>
              </a:pPr>
              <a:t>04.03.2018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1EA462-5329-4856-A3D1-27F4FA1CB4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1707829"/>
      </p:ext>
    </p:extLst>
  </p:cSld>
  <p:clrMapOvr>
    <a:masterClrMapping/>
  </p:clrMapOvr>
  <p:transition spd="med"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6520E-5C6A-4553-A2E0-0D80FA4872F6}" type="datetimeFigureOut">
              <a:rPr lang="ru-RU"/>
              <a:pPr>
                <a:defRPr/>
              </a:pPr>
              <a:t>04.03.2018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D4B02-06C3-4987-ADC4-7E99672C109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0249963"/>
      </p:ext>
    </p:extLst>
  </p:cSld>
  <p:clrMapOvr>
    <a:masterClrMapping/>
  </p:clrMapOvr>
  <p:transition spd="med"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FA093-7957-4FF3-9BE4-32B72D9598D6}" type="datetimeFigureOut">
              <a:rPr lang="ru-RU"/>
              <a:pPr>
                <a:defRPr/>
              </a:pPr>
              <a:t>04.03.2018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EF7D0-7470-4B92-B29C-AB1520F85CA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2581893"/>
      </p:ext>
    </p:extLst>
  </p:cSld>
  <p:clrMapOvr>
    <a:masterClrMapping/>
  </p:clrMapOvr>
  <p:transition spd="med"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1453E-30AE-4E00-A3BE-55DA028AB14B}" type="datetimeFigureOut">
              <a:rPr lang="ru-RU"/>
              <a:pPr>
                <a:defRPr/>
              </a:pPr>
              <a:t>04.03.2018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B25454-50E3-4BA1-B55F-2A2D2C067B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2301704"/>
      </p:ext>
    </p:extLst>
  </p:cSld>
  <p:clrMapOvr>
    <a:masterClrMapping/>
  </p:clrMapOvr>
  <p:transition spd="med"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0ECB3-DACC-40E1-AF01-04335C04A6AE}" type="datetimeFigureOut">
              <a:rPr lang="ru-RU"/>
              <a:pPr>
                <a:defRPr/>
              </a:pPr>
              <a:t>04.03.2018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49C3D-EA34-495B-A8F5-79F7BA36CA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12057"/>
      </p:ext>
    </p:extLst>
  </p:cSld>
  <p:clrMapOvr>
    <a:masterClrMapping/>
  </p:clrMapOvr>
  <p:transition spd="med"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6A866-A8DB-4F5C-BF82-A7D8CCEFFC37}" type="datetimeFigureOut">
              <a:rPr lang="ru-RU"/>
              <a:pPr>
                <a:defRPr/>
              </a:pPr>
              <a:t>04.03.2018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40A1EB-46C5-4869-9C4F-91DE2FBC7E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3095602"/>
      </p:ext>
    </p:extLst>
  </p:cSld>
  <p:clrMapOvr>
    <a:masterClrMapping/>
  </p:clrMapOvr>
  <p:transition spd="med"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41086-AAE4-487B-9ACF-3F42B9C03C2B}" type="datetimeFigureOut">
              <a:rPr lang="ru-RU"/>
              <a:pPr>
                <a:defRPr/>
              </a:pPr>
              <a:t>04.03.2018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FFC5A-0F9F-4347-A999-E2EF2E87C0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2442183"/>
      </p:ext>
    </p:extLst>
  </p:cSld>
  <p:clrMapOvr>
    <a:masterClrMapping/>
  </p:clrMapOvr>
  <p:transition spd="med"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9B4D8-251E-4DFB-9FF3-19AD9BD70FF1}" type="datetimeFigureOut">
              <a:rPr lang="ru-RU"/>
              <a:pPr>
                <a:defRPr/>
              </a:pPr>
              <a:t>04.03.2018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0124E3-339C-4864-8575-556D6F3923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5748763"/>
      </p:ext>
    </p:extLst>
  </p:cSld>
  <p:clrMapOvr>
    <a:masterClrMapping/>
  </p:clrMapOvr>
  <p:transition spd="med"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94AA2A-1952-4C55-83B0-298BE6B6E0B4}" type="datetimeFigureOut">
              <a:rPr lang="ru-RU"/>
              <a:pPr>
                <a:defRPr/>
              </a:pPr>
              <a:t>04.03.2018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713F81B6-6EE3-46E5-AA06-8CF4CCF03A2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\&#1056;&#1072;&#1073;&#1086;&#1095;&#1080;&#1081;%20&#1089;&#1090;&#1086;&#1083;\&#1055;&#1088;&#1086;&#1077;&#1082;&#1090;%20&#1053;&#1086;&#1073;&#1077;&#1083;&#1077;&#1074;&#1089;&#1082;&#1072;&#1103;%20&#1087;&#1088;&#1077;&#1084;&#1080;&#1103;\file.m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\&#1056;&#1072;&#1073;&#1086;&#1095;&#1080;&#1081;%20&#1089;&#1090;&#1086;&#1083;\&#1055;&#1088;&#1086;&#1077;&#1082;&#1090;%20&#1053;&#1086;&#1073;&#1077;&#1083;&#1077;&#1074;&#1089;&#1082;&#1072;&#1103;%20&#1087;&#1088;&#1077;&#1084;&#1080;&#1103;\VID_20180227_113231.wmv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728192"/>
          </a:xfrm>
          <a:solidFill>
            <a:schemeClr val="accent6">
              <a:lumMod val="20000"/>
              <a:lumOff val="80000"/>
            </a:schemeClr>
          </a:solidFill>
          <a:ln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Русские писатели -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 лауреаты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Нобелевской премии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00760" y="4357694"/>
            <a:ext cx="2963728" cy="2286016"/>
          </a:xfr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>
            <a:normAutofit fontScale="77500" lnSpcReduction="2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Лафуткин Андрей,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ученик 6Б класса и </a:t>
            </a:r>
            <a:r>
              <a:rPr lang="ru-RU" b="1" i="1" dirty="0" smtClean="0">
                <a:solidFill>
                  <a:srgbClr val="C00000"/>
                </a:solidFill>
              </a:rPr>
              <a:t>Шукшина Злата</a:t>
            </a:r>
            <a:r>
              <a:rPr lang="ru-RU" b="1" i="1" dirty="0" smtClean="0">
                <a:solidFill>
                  <a:srgbClr val="002060"/>
                </a:solidFill>
              </a:rPr>
              <a:t>, ученица 6В класса.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Руководитель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Лашманова Л.И.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3240" y="3857629"/>
            <a:ext cx="2643206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+mn-lt"/>
              </a:rPr>
              <a:t>ПРОЕКТ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+mn-lt"/>
              </a:rPr>
              <a:t> по литературе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85852" y="285728"/>
            <a:ext cx="6715172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+mn-lt"/>
              </a:rPr>
              <a:t>МБОУ «Зубово – Полянская СОШ №1»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7904" y="6237312"/>
            <a:ext cx="1656184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+mn-lt"/>
              </a:rPr>
              <a:t>2017/2018</a:t>
            </a:r>
          </a:p>
        </p:txBody>
      </p:sp>
      <p:pic>
        <p:nvPicPr>
          <p:cNvPr id="2065" name="Рисунок 7" descr="C:\Documents and Settings\Admin\Local Settings\Temporary Internet Files\Content.Word\IMG_20180227_1135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000500"/>
            <a:ext cx="2643187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одзаголовок 2"/>
          <p:cNvSpPr txBox="1">
            <a:spLocks/>
          </p:cNvSpPr>
          <p:nvPr/>
        </p:nvSpPr>
        <p:spPr bwMode="auto">
          <a:xfrm>
            <a:off x="142844" y="4000504"/>
            <a:ext cx="2786082" cy="14287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25000" lnSpcReduction="20000"/>
          </a:bodyPr>
          <a:lstStyle/>
          <a:p>
            <a:pPr algn="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b="1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848872" cy="1498178"/>
          </a:xfrm>
          <a:solidFill>
            <a:schemeClr val="bg1">
              <a:lumMod val="95000"/>
            </a:schemeClr>
          </a:solidFill>
          <a:ln w="19050"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Здание Шведской академии, 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 </a:t>
            </a:r>
            <a:r>
              <a:rPr lang="ru-RU" sz="2400" b="1" dirty="0" smtClean="0">
                <a:solidFill>
                  <a:srgbClr val="002060"/>
                </a:solidFill>
              </a:rPr>
              <a:t>в котором ежегодно происходит избрание лауреата 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Нобелевской премии по литературе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Documents and Settings\Admin\Рабочий стол\Новая папка (3)\ДИМА исслед раб 2016\320px-Svenska-Akademie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3568" y="1916832"/>
            <a:ext cx="7776864" cy="4608512"/>
          </a:xfrm>
          <a:ln w="28575"/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  <a:solidFill>
            <a:schemeClr val="bg1">
              <a:lumMod val="95000"/>
            </a:schemeClr>
          </a:solidFill>
          <a:ln w="19050"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Нобелевская медаль по литературе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 descr="C:\Users\В\Desktop\que12880936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535" y="1916832"/>
            <a:ext cx="3888433" cy="4320480"/>
          </a:xfrm>
          <a:solidFill>
            <a:schemeClr val="accent6">
              <a:lumMod val="20000"/>
              <a:lumOff val="80000"/>
            </a:schemeClr>
          </a:solidFill>
          <a:ln w="28575"/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220072" y="1844824"/>
            <a:ext cx="3312368" cy="20162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2060"/>
                </a:solidFill>
              </a:rPr>
              <a:t>"</a:t>
            </a:r>
            <a:r>
              <a:rPr lang="ru-RU" sz="3600" b="1" i="1" dirty="0" err="1">
                <a:solidFill>
                  <a:srgbClr val="002060"/>
                </a:solidFill>
              </a:rPr>
              <a:t>Inventas</a:t>
            </a:r>
            <a:r>
              <a:rPr lang="ru-RU" sz="3600" b="1" i="1" dirty="0">
                <a:solidFill>
                  <a:srgbClr val="002060"/>
                </a:solidFill>
              </a:rPr>
              <a:t> </a:t>
            </a:r>
            <a:r>
              <a:rPr lang="ru-RU" sz="3600" b="1" i="1" dirty="0" err="1">
                <a:solidFill>
                  <a:srgbClr val="002060"/>
                </a:solidFill>
              </a:rPr>
              <a:t>vitam</a:t>
            </a:r>
            <a:r>
              <a:rPr lang="ru-RU" sz="3600" b="1" i="1" dirty="0">
                <a:solidFill>
                  <a:srgbClr val="002060"/>
                </a:solidFill>
              </a:rPr>
              <a:t> </a:t>
            </a:r>
            <a:r>
              <a:rPr lang="ru-RU" sz="3600" b="1" i="1" dirty="0" err="1">
                <a:solidFill>
                  <a:srgbClr val="002060"/>
                </a:solidFill>
              </a:rPr>
              <a:t>juvat</a:t>
            </a:r>
            <a:r>
              <a:rPr lang="ru-RU" sz="3600" b="1" i="1" dirty="0">
                <a:solidFill>
                  <a:srgbClr val="002060"/>
                </a:solidFill>
              </a:rPr>
              <a:t> </a:t>
            </a:r>
            <a:r>
              <a:rPr lang="ru-RU" sz="3600" b="1" i="1" dirty="0" err="1">
                <a:solidFill>
                  <a:srgbClr val="002060"/>
                </a:solidFill>
              </a:rPr>
              <a:t>excoluisse</a:t>
            </a:r>
            <a:r>
              <a:rPr lang="ru-RU" sz="3600" b="1" i="1" dirty="0">
                <a:solidFill>
                  <a:srgbClr val="002060"/>
                </a:solidFill>
              </a:rPr>
              <a:t> </a:t>
            </a:r>
            <a:r>
              <a:rPr lang="ru-RU" sz="3600" b="1" i="1" dirty="0" err="1">
                <a:solidFill>
                  <a:srgbClr val="002060"/>
                </a:solidFill>
              </a:rPr>
              <a:t>per</a:t>
            </a:r>
            <a:r>
              <a:rPr lang="ru-RU" sz="3600" b="1" i="1" dirty="0">
                <a:solidFill>
                  <a:srgbClr val="002060"/>
                </a:solidFill>
              </a:rPr>
              <a:t> </a:t>
            </a:r>
            <a:r>
              <a:rPr lang="ru-RU" sz="3600" b="1" i="1" dirty="0" err="1">
                <a:solidFill>
                  <a:srgbClr val="002060"/>
                </a:solidFill>
              </a:rPr>
              <a:t>artes</a:t>
            </a:r>
            <a:r>
              <a:rPr lang="ru-RU" sz="3600" b="1" i="1" dirty="0">
                <a:solidFill>
                  <a:srgbClr val="002060"/>
                </a:solidFill>
              </a:rPr>
              <a:t>"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20072" y="4149080"/>
            <a:ext cx="3240360" cy="21602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("</a:t>
            </a:r>
            <a:r>
              <a:rPr lang="ru-RU" sz="2800" b="1" i="1" dirty="0">
                <a:solidFill>
                  <a:srgbClr val="002060"/>
                </a:solidFill>
              </a:rPr>
              <a:t>Изобретение делает жизнь лучше, а искусство - прекраснее</a:t>
            </a:r>
            <a:r>
              <a:rPr lang="ru-RU" sz="2800" b="1" dirty="0">
                <a:solidFill>
                  <a:srgbClr val="002060"/>
                </a:solidFill>
              </a:rPr>
              <a:t>"). 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Россияне-номинанты Нобелевской премии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b="1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Физика – 13 чел.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Медицина – 2 чел.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Премия Мира – 2 чел.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Химия -  1 чел.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Экономика – нет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Литература – 5 чел.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E:\ДИМА исслед раб 2016\последние\310px-Лауреаты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4645" y="2420888"/>
            <a:ext cx="3860288" cy="335350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Иван Алексеевич Бунин-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нобелевский лауреат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" name="Picture 2" descr="C:\Documents and Settings\Admin\Рабочий стол\Новая папка (3)\ДИМА исслед раб 2016\bunin-19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772817"/>
            <a:ext cx="3744416" cy="445763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115616" y="6381328"/>
            <a:ext cx="1800200" cy="40011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+mn-lt"/>
              </a:rPr>
              <a:t>1933 г.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355976" y="1556792"/>
            <a:ext cx="4536504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 «способности необычайно выразительно и точно описывать   реальную жизнь»</a:t>
            </a:r>
            <a:endParaRPr lang="ru-RU" sz="24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2" name="Рисунок 11" descr="31597-313781-19-obl-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3068960"/>
            <a:ext cx="2448272" cy="342758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26" name="Picture 2" descr="C:\Users\1\Desktop\v1lp3gbe6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212976"/>
            <a:ext cx="2736304" cy="340960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3" name="Picture 4" descr="E:\ДИМА исслед раб 2016\Дипломы Нобель\Бунин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228184" y="4653136"/>
            <a:ext cx="2736304" cy="2046842"/>
          </a:xfrm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Иван Алексеевич Бунин-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нобелевский лауреат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1\Desktop\Бунин среди Н лаур кр справ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5616" y="1753394"/>
            <a:ext cx="6840760" cy="4608585"/>
          </a:xfrm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5366" name="TextBox 5"/>
          <p:cNvSpPr txBox="1">
            <a:spLocks noChangeArrowheads="1"/>
          </p:cNvSpPr>
          <p:nvPr/>
        </p:nvSpPr>
        <p:spPr bwMode="auto">
          <a:xfrm>
            <a:off x="3563938" y="5589588"/>
            <a:ext cx="4392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chemeClr val="bg1"/>
                </a:solidFill>
              </a:rPr>
              <a:t>И. Бунин среди нобелевских лауреатов </a:t>
            </a:r>
          </a:p>
          <a:p>
            <a:pPr algn="r" eaLnBrk="1" hangingPunct="1"/>
            <a:r>
              <a:rPr lang="ru-RU" altLang="ru-RU" b="1" i="1">
                <a:solidFill>
                  <a:schemeClr val="bg1"/>
                </a:solidFill>
              </a:rPr>
              <a:t>( крайний справа в первом ря</a:t>
            </a:r>
            <a:r>
              <a:rPr lang="ru-RU" altLang="ru-RU" b="1">
                <a:solidFill>
                  <a:schemeClr val="bg1"/>
                </a:solidFill>
              </a:rPr>
              <a:t>ду)</a:t>
            </a:r>
          </a:p>
        </p:txBody>
      </p:sp>
      <p:pic>
        <p:nvPicPr>
          <p:cNvPr id="1029" name="Picture 5" descr="C:\Users\1\Desktop\119674_9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57806">
            <a:off x="369633" y="1582336"/>
            <a:ext cx="3808121" cy="500768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 rot="21042229">
            <a:off x="817563" y="5646738"/>
            <a:ext cx="3414712" cy="8302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Король Швеции Густав V вручает Бунину диплом нобелевского лауреата и золотую медаль. 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030" name="Picture 6" descr="C:\Users\1\Desktop\119873_9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94508">
            <a:off x="3888313" y="2463020"/>
            <a:ext cx="4984787" cy="358073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 rot="637649">
            <a:off x="3733800" y="5392738"/>
            <a:ext cx="4489450" cy="584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Иван Бунин во время церемонии вручения Нобелевской премии. </a:t>
            </a: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Борис Леонидович Пастернак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E:\ДИМА исслед раб 2016\Дипломы Нобель\Пастернак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628775"/>
            <a:ext cx="7704138" cy="4664075"/>
          </a:xfrm>
        </p:spPr>
      </p:pic>
      <p:pic>
        <p:nvPicPr>
          <p:cNvPr id="5" name="Рисунок 4" descr="p2884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00895">
            <a:off x="5988839" y="2550159"/>
            <a:ext cx="2724686" cy="404799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softEdge rad="1270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6391" name="TextBox 5"/>
          <p:cNvSpPr txBox="1">
            <a:spLocks noChangeArrowheads="1"/>
          </p:cNvSpPr>
          <p:nvPr/>
        </p:nvSpPr>
        <p:spPr bwMode="auto">
          <a:xfrm>
            <a:off x="1547813" y="6165850"/>
            <a:ext cx="1800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3600" b="1">
                <a:solidFill>
                  <a:srgbClr val="C00000"/>
                </a:solidFill>
              </a:rPr>
              <a:t>   </a:t>
            </a:r>
            <a:r>
              <a:rPr lang="ru-RU" altLang="ru-RU" sz="3200" b="1">
                <a:solidFill>
                  <a:srgbClr val="C00000"/>
                </a:solidFill>
              </a:rPr>
              <a:t>1958 г</a:t>
            </a: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Михаил Александрович Шолохов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Documents and Settings\Admin\Рабочий стол\Новая папка (3)\ДИМА исслед раб 2016\sholoho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6016" y="3817329"/>
            <a:ext cx="4199016" cy="2849332"/>
          </a:xfrm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Рисунок 3" descr="p1836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-660000">
            <a:off x="539552" y="2636912"/>
            <a:ext cx="2385358" cy="384658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Рисунок 4" descr="9785699239993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2420888"/>
            <a:ext cx="2450296" cy="352839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Рисунок 5" descr="IMG_82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1628800"/>
            <a:ext cx="4417001" cy="201622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7417" name="TextBox 6"/>
          <p:cNvSpPr txBox="1">
            <a:spLocks noChangeArrowheads="1"/>
          </p:cNvSpPr>
          <p:nvPr/>
        </p:nvSpPr>
        <p:spPr bwMode="auto">
          <a:xfrm>
            <a:off x="3059113" y="6237288"/>
            <a:ext cx="15128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C00000"/>
                </a:solidFill>
              </a:rPr>
              <a:t>1965 г</a:t>
            </a:r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179388" y="1428750"/>
            <a:ext cx="3887787" cy="5715000"/>
          </a:xfrm>
          <a:prstGeom prst="verticalScroll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55650" y="2060575"/>
            <a:ext cx="2663825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</a:rPr>
              <a:t>«За художественную силу и цельность эпоса о донском казачестве в переломное для России время»</a:t>
            </a: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4" name="file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Александр Исаевич Солженицын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123" name="Picture 3" descr="C:\Documents and Settings\Admin\Рабочий стол\Новая папка (3)\ДИМА исслед раб 2016\soljenitsyn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132856"/>
            <a:ext cx="2955202" cy="449704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Picture 4" descr="solzh19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23528" y="1523188"/>
            <a:ext cx="3142702" cy="4818810"/>
          </a:xfrm>
          <a:prstGeom prst="rect">
            <a:avLst/>
          </a:prstGeom>
          <a:noFill/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Рисунок 5" descr="p82816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860800"/>
            <a:ext cx="1857375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p102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1543819"/>
            <a:ext cx="2604828" cy="507608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Рисунок 7" descr="1001066839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544638"/>
            <a:ext cx="2447925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1239195006_solzenitsin_arxipelag_gula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83768" y="2348880"/>
            <a:ext cx="3318030" cy="413930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effectLst>
            <a:outerShdw blurRad="107950" dist="12700" dir="5400000" algn="ctr">
              <a:srgbClr val="000000"/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Вручение премии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А. И. Солженицыну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7" name="Picture 3" descr="E:\ДИМА исслед раб 2016\l7zevajmb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208912" cy="501769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" name="Содержимое 9" descr="fjr1elyhm4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0338" y="1844675"/>
            <a:ext cx="3786187" cy="4248150"/>
          </a:xfrm>
        </p:spPr>
      </p:pic>
      <p:sp>
        <p:nvSpPr>
          <p:cNvPr id="20487" name="TextBox 4"/>
          <p:cNvSpPr txBox="1">
            <a:spLocks noChangeArrowheads="1"/>
          </p:cNvSpPr>
          <p:nvPr/>
        </p:nvSpPr>
        <p:spPr bwMode="auto">
          <a:xfrm>
            <a:off x="3924300" y="6092825"/>
            <a:ext cx="16557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C00000"/>
                </a:solidFill>
              </a:rPr>
              <a:t>1970 г</a:t>
            </a:r>
          </a:p>
        </p:txBody>
      </p:sp>
      <p:sp>
        <p:nvSpPr>
          <p:cNvPr id="6" name="Блок-схема: перфолента 5"/>
          <p:cNvSpPr/>
          <p:nvPr/>
        </p:nvSpPr>
        <p:spPr>
          <a:xfrm rot="21108951">
            <a:off x="4032095" y="3752974"/>
            <a:ext cx="4680286" cy="2786082"/>
          </a:xfrm>
          <a:prstGeom prst="flowChartPunchedTap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«За нравственную силу, почерпнутую в традиции великой русской литературы».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Цели и задачи: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772816"/>
            <a:ext cx="7992888" cy="13681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284984"/>
            <a:ext cx="7992888" cy="12961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725144"/>
            <a:ext cx="7992888" cy="13681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684213" y="1743075"/>
            <a:ext cx="79200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i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узнать, что такое Нобелевская премия,  в какой области и за какие заслуги она присуждается;</a:t>
            </a:r>
            <a:endParaRPr lang="ru-RU" altLang="ru-RU" sz="2800" b="1" i="1">
              <a:solidFill>
                <a:srgbClr val="00206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611188" y="3328988"/>
            <a:ext cx="76327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i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выяснить имена российских лауреатов  нобелевской  премии в области литературы;</a:t>
            </a:r>
            <a:endParaRPr lang="ru-RU" altLang="ru-RU" sz="2800" b="1" i="1">
              <a:solidFill>
                <a:srgbClr val="00206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539750" y="4614863"/>
            <a:ext cx="77041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i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проанализировать значимость Нобелевской премии с момента возникновения и в наше время.</a:t>
            </a:r>
            <a:endParaRPr lang="ru-RU" altLang="ru-RU" sz="2800" b="1" i="1">
              <a:solidFill>
                <a:srgbClr val="00206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Иосиф Александрович Бродский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Picture 2" descr="C:\Users\1\Desktop\img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1628800"/>
            <a:ext cx="6408712" cy="482453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051" name="Picture 3" descr="E:\ДИМА исслед раб 2016\Дипломы Нобель\Бродский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900000">
            <a:off x="185436" y="3533243"/>
            <a:ext cx="4140377" cy="276025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052" name="Picture 4" descr="C:\Users\1\Desktop\np-001-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">
            <a:off x="4710311" y="2559471"/>
            <a:ext cx="4243960" cy="347734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053" name="Picture 5" descr="E:\ДИМА исслед раб 2016\Дипломы Нобель\Бродский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349500"/>
            <a:ext cx="467995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TextBox 7"/>
          <p:cNvSpPr txBox="1">
            <a:spLocks noChangeArrowheads="1"/>
          </p:cNvSpPr>
          <p:nvPr/>
        </p:nvSpPr>
        <p:spPr bwMode="auto">
          <a:xfrm>
            <a:off x="3779838" y="6308725"/>
            <a:ext cx="18002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C00000"/>
                </a:solidFill>
              </a:rPr>
              <a:t>1987 г</a:t>
            </a:r>
          </a:p>
        </p:txBody>
      </p:sp>
      <p:pic>
        <p:nvPicPr>
          <p:cNvPr id="2050" name="Picture 2" descr="C:\Users\1\Desktop\65861306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686767" y="1600200"/>
            <a:ext cx="7485633" cy="4853136"/>
          </a:xfrm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0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920880" cy="850106"/>
          </a:xfr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Иосиф Бродский, стихи для детей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2253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0" y="1196975"/>
            <a:ext cx="4859338" cy="5400675"/>
          </a:xfrm>
          <a:prstGeom prst="verticalScroll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Пират. 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Пёс по имени Пират</a:t>
            </a:r>
            <a:b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умыванию не рад.</a:t>
            </a:r>
            <a:b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Так орёт, так визжит,</a:t>
            </a:r>
            <a:b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что посуда дребезжит. </a:t>
            </a:r>
            <a:b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Мама смотрит, брови хмуря:</a:t>
            </a:r>
            <a:b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ванна - море, в море - буря.</a:t>
            </a:r>
            <a:b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Лай стоит на весь этаж:</a:t>
            </a:r>
            <a:b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Взят Пират на абордаж. </a:t>
            </a:r>
            <a:b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Зазевался я на миг,</a:t>
            </a:r>
            <a:b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и Пират из ванны - прыг</a:t>
            </a:r>
            <a:b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прямо в кухню, с кухни - в дверь...</a:t>
            </a:r>
            <a:b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Догони его теперь! </a:t>
            </a:r>
            <a:b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И от лап его лохматых</a:t>
            </a:r>
            <a:b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всюду мокрые следы... </a:t>
            </a:r>
            <a:b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Настоящие пираты </a:t>
            </a:r>
            <a:b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не пугаются воды. 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4500563" y="1341438"/>
            <a:ext cx="4643437" cy="5183187"/>
          </a:xfrm>
          <a:prstGeom prst="verticalScroll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Сентябрь. 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Сентябрь - портфели, парты.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 классе - кляксы, помарки.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Двух полушарий карты.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Желтые листья в парке. 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Перья - как балерины,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пляшут буквы кривые.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Вписываются витрины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 прописи дождевые. 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 роще дятел и белка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что-то шепчут друг другу.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И журавлиная стрелка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отклоняется к югу…</a:t>
            </a: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7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Выводы:</a:t>
            </a:r>
          </a:p>
        </p:txBody>
      </p:sp>
      <p:pic>
        <p:nvPicPr>
          <p:cNvPr id="5" name="Picture 2" descr="E:\ДИМА исслед раб 2016\последние\310px-Лауреаты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20" y="1714488"/>
            <a:ext cx="3643337" cy="2786082"/>
          </a:xfrm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Скругленный прямоугольник 5"/>
          <p:cNvSpPr/>
          <p:nvPr/>
        </p:nvSpPr>
        <p:spPr>
          <a:xfrm>
            <a:off x="4214810" y="1714488"/>
            <a:ext cx="4605662" cy="278608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rgbClr val="002060"/>
                </a:solidFill>
              </a:rPr>
              <a:t>Нобелевская  премия - самая престижная в мире;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rgbClr val="002060"/>
                </a:solidFill>
              </a:rPr>
              <a:t>  присуждается за выдающиеся научные исследования;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rgbClr val="002060"/>
                </a:solidFill>
              </a:rPr>
              <a:t>факт существования Нобелевской премии и на сегодняшний день не утратила своего значения;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4725144"/>
            <a:ext cx="8496944" cy="187220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i="1" dirty="0">
              <a:solidFill>
                <a:srgbClr val="C00000"/>
              </a:solidFill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i="1" dirty="0">
              <a:solidFill>
                <a:srgbClr val="C00000"/>
              </a:solidFill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i="1" dirty="0">
              <a:solidFill>
                <a:srgbClr val="C00000"/>
              </a:solidFill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i="1" dirty="0">
              <a:solidFill>
                <a:srgbClr val="C00000"/>
              </a:solidFill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i="1" dirty="0">
              <a:solidFill>
                <a:srgbClr val="C00000"/>
              </a:solidFill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C00000"/>
                </a:solidFill>
              </a:rPr>
              <a:t>Литература — это руководство человеческого разума человеческим родом.</a:t>
            </a:r>
            <a:br>
              <a:rPr lang="ru-RU" b="1" i="1" dirty="0">
                <a:solidFill>
                  <a:srgbClr val="C00000"/>
                </a:solidFill>
              </a:rPr>
            </a:br>
            <a:r>
              <a:rPr lang="ru-RU" b="1" i="1" dirty="0">
                <a:solidFill>
                  <a:srgbClr val="C00000"/>
                </a:solidFill>
              </a:rPr>
              <a:t>Виктор Мари Гюг</a:t>
            </a:r>
            <a:r>
              <a:rPr lang="ru-RU" b="1" dirty="0">
                <a:solidFill>
                  <a:srgbClr val="C00000"/>
                </a:solidFill>
              </a:rPr>
              <a:t>о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68313" y="5373688"/>
            <a:ext cx="7991475" cy="5842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ru-RU" altLang="ru-RU" sz="1600" b="1" i="1">
                <a:solidFill>
                  <a:srgbClr val="002060"/>
                </a:solidFill>
              </a:rPr>
              <a:t>Литература рождается из глубины народной души.</a:t>
            </a:r>
            <a:br>
              <a:rPr lang="ru-RU" altLang="ru-RU" sz="1600" b="1" i="1">
                <a:solidFill>
                  <a:srgbClr val="002060"/>
                </a:solidFill>
              </a:rPr>
            </a:br>
            <a:r>
              <a:rPr lang="ru-RU" altLang="ru-RU" sz="1600" b="1" i="1">
                <a:solidFill>
                  <a:srgbClr val="002060"/>
                </a:solidFill>
              </a:rPr>
              <a:t>Адам Мицкевич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8313" y="4797425"/>
            <a:ext cx="8064500" cy="584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Литература — это когда читатель столь же талантлив, как и писатель.</a:t>
            </a:r>
            <a:br>
              <a:rPr lang="ru-RU" sz="16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ru-RU" sz="16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Михаил Светлов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483768" y="332656"/>
            <a:ext cx="4608512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>
            <a:normAutofit fontScale="975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Выводы:</a:t>
            </a: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C00000"/>
                </a:solidFill>
              </a:rPr>
              <a:t>Гипотеза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1600200"/>
            <a:ext cx="8424862" cy="4924425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Если мы, учащиеся, будем знать лауреатов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Нобелевской премии и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передавать свои знания другим, то это будет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способствовать повышению чувства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патриотизма, включенности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каждого в судьбу народа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и государства.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1\Desktop\MK3Pr-hzf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058029"/>
            <a:ext cx="2962796" cy="217928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Методы исследования: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25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ru-RU" b="1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опрос учащихся, родителей, соседей и др.;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b="1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изучение художественной,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 документальной литературы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и Интернет-ресурсов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 по теме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1\Desktop\839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4672" y="4077072"/>
            <a:ext cx="2672392" cy="228587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6" name="VID_20180227_113231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0"/>
            <a:ext cx="4786313" cy="6858000"/>
          </a:xfrm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  <a:ln w="28575"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C00000"/>
                </a:solidFill>
              </a:rPr>
              <a:t>Результаты анкетирования</a:t>
            </a:r>
            <a:endParaRPr lang="ru-RU" sz="40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988840"/>
          <a:ext cx="8176422" cy="438964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{16D9F66E-5EB9-4882-86FB-DCBF35E3C3E4}</a:tableStyleId>
              </a:tblPr>
              <a:tblGrid>
                <a:gridCol w="6771048">
                  <a:extLst>
                    <a:ext uri="{9D8B030D-6E8A-4147-A177-3AD203B41FA5}"/>
                  </a:extLst>
                </a:gridCol>
                <a:gridCol w="1405374">
                  <a:extLst>
                    <a:ext uri="{9D8B030D-6E8A-4147-A177-3AD203B41FA5}"/>
                  </a:extLst>
                </a:gridCol>
              </a:tblGrid>
              <a:tr h="964704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002060"/>
                          </a:solidFill>
                        </a:rPr>
                        <a:t>Вопрос</a:t>
                      </a:r>
                      <a:endParaRPr lang="ru-RU" sz="3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%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Не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знают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1061860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Знаете ли Вы, что такое Нобелевская премия?</a:t>
                      </a:r>
                      <a:endParaRPr lang="ru-RU" sz="2400" b="1" i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75</a:t>
                      </a:r>
                      <a:endParaRPr lang="ru-RU" sz="28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600182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За что она вручается? </a:t>
                      </a:r>
                      <a:endParaRPr lang="ru-RU" sz="2400" b="1" i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62</a:t>
                      </a:r>
                      <a:endParaRPr lang="ru-RU" sz="28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1061860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В каких областях деятельности её вручают?</a:t>
                      </a:r>
                      <a:endParaRPr lang="ru-RU" sz="2400" b="1" i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50</a:t>
                      </a:r>
                      <a:endParaRPr lang="ru-RU" sz="28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600182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В какой стране её вручают?</a:t>
                      </a:r>
                      <a:endParaRPr lang="ru-RU" sz="2400" b="1" i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-</a:t>
                      </a:r>
                      <a:endParaRPr lang="ru-RU" sz="40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848872" cy="1143000"/>
          </a:xfrm>
          <a:solidFill>
            <a:schemeClr val="bg1">
              <a:lumMod val="95000"/>
            </a:schemeClr>
          </a:solidFill>
          <a:ln w="19050"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Альфред Нобель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(1833-1896)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4" name="Picture 5" descr="C:\Users\В\Desktop\opsf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68144" y="2132856"/>
            <a:ext cx="2952328" cy="3816424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5" name="Прямоугольник 4"/>
          <p:cNvSpPr/>
          <p:nvPr/>
        </p:nvSpPr>
        <p:spPr>
          <a:xfrm>
            <a:off x="539552" y="2132856"/>
            <a:ext cx="504056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+mn-lt"/>
              </a:rPr>
              <a:t>Шведский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2060"/>
                </a:solidFill>
                <a:latin typeface="+mn-lt"/>
              </a:rPr>
              <a:t>химик-экспериментатор ; бизнесмен;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2060"/>
                </a:solidFill>
                <a:latin typeface="+mn-lt"/>
              </a:rPr>
              <a:t> доктор философии и академик; изобретатель динамита;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2060"/>
                </a:solidFill>
                <a:latin typeface="+mn-lt"/>
              </a:rPr>
              <a:t>основатель благотворительного 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фонда для награждения премией своего имени - </a:t>
            </a:r>
            <a:r>
              <a:rPr lang="ru-RU" sz="2400" b="1" dirty="0">
                <a:solidFill>
                  <a:srgbClr val="C00000"/>
                </a:solidFill>
                <a:latin typeface="+mn-lt"/>
              </a:rPr>
              <a:t>Нобелевской премии,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 принесшего ему посмертную известность.</a:t>
            </a:r>
            <a:endParaRPr lang="ru-RU" sz="2400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Завещание Нобеля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4989776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160000">
            <a:off x="842840" y="2095616"/>
            <a:ext cx="2680486" cy="3477387"/>
          </a:xfrm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26" name="Picture 2" descr="C:\Users\1\Desktop\Завещание Нобеля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641475"/>
            <a:ext cx="338455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1\Desktop\Завещание Нобеля\screen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293096"/>
            <a:ext cx="5517232" cy="232949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29" name="Picture 5" descr="C:\Users\1\Desktop\Завещание Нобеля\i (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2294450"/>
            <a:ext cx="4752528" cy="355504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Горизонтальный свиток 6"/>
          <p:cNvSpPr/>
          <p:nvPr/>
        </p:nvSpPr>
        <p:spPr>
          <a:xfrm>
            <a:off x="3929063" y="3143250"/>
            <a:ext cx="4387850" cy="3525838"/>
          </a:xfrm>
          <a:prstGeom prst="horizontalScroll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643438" y="3643313"/>
            <a:ext cx="314325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FF0000"/>
                </a:solidFill>
              </a:rPr>
              <a:t>Химия</a:t>
            </a:r>
          </a:p>
          <a:p>
            <a:pPr algn="ctr" eaLnBrk="1" hangingPunct="1"/>
            <a:r>
              <a:rPr lang="ru-RU" altLang="ru-RU" sz="3200" b="1">
                <a:solidFill>
                  <a:srgbClr val="FF0000"/>
                </a:solidFill>
              </a:rPr>
              <a:t>Физика</a:t>
            </a:r>
          </a:p>
          <a:p>
            <a:pPr algn="ctr" eaLnBrk="1" hangingPunct="1"/>
            <a:r>
              <a:rPr lang="ru-RU" altLang="ru-RU" sz="3200" b="1">
                <a:solidFill>
                  <a:srgbClr val="FF0000"/>
                </a:solidFill>
              </a:rPr>
              <a:t>Медицина</a:t>
            </a:r>
          </a:p>
          <a:p>
            <a:pPr algn="ctr" eaLnBrk="1" hangingPunct="1"/>
            <a:r>
              <a:rPr lang="ru-RU" altLang="ru-RU" sz="3200" b="1">
                <a:solidFill>
                  <a:srgbClr val="FF0000"/>
                </a:solidFill>
              </a:rPr>
              <a:t>Литература</a:t>
            </a:r>
          </a:p>
          <a:p>
            <a:pPr algn="ctr" eaLnBrk="1" hangingPunct="1"/>
            <a:r>
              <a:rPr lang="ru-RU" altLang="ru-RU" sz="3200" b="1">
                <a:solidFill>
                  <a:srgbClr val="FF0000"/>
                </a:solidFill>
              </a:rPr>
              <a:t>Экономика</a:t>
            </a: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 descr="C:\Users\В\Desktop\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 rot="20160000">
            <a:off x="683568" y="2114435"/>
            <a:ext cx="3312368" cy="3853266"/>
          </a:xfrm>
          <a:ln w="28575"/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Picture 2" descr="C:\Users\В\Desktop\i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-540000">
            <a:off x="2885007" y="2233795"/>
            <a:ext cx="3528000" cy="3816000"/>
          </a:xfrm>
          <a:prstGeom prst="rect">
            <a:avLst/>
          </a:prstGeom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051720" y="404664"/>
            <a:ext cx="5256584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C00000"/>
                </a:solidFill>
                <a:latin typeface="+mn-lt"/>
              </a:rPr>
              <a:t>Нобелевские</a:t>
            </a:r>
            <a:r>
              <a:rPr lang="ru-RU" sz="4000" b="1" dirty="0">
                <a:latin typeface="+mn-lt"/>
              </a:rPr>
              <a:t> </a:t>
            </a:r>
            <a:r>
              <a:rPr lang="ru-RU" sz="4000" b="1" dirty="0">
                <a:solidFill>
                  <a:srgbClr val="C00000"/>
                </a:solidFill>
                <a:latin typeface="+mn-lt"/>
              </a:rPr>
              <a:t>награды</a:t>
            </a:r>
          </a:p>
        </p:txBody>
      </p:sp>
      <p:pic>
        <p:nvPicPr>
          <p:cNvPr id="3074" name="Picture 2" descr="C:\Users\1\Desktop\Дипломы Нобель\i (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01348" y="1484784"/>
            <a:ext cx="4475108" cy="345638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075" name="Picture 3" descr="C:\Users\1\Desktop\Дипломы Нобель\i (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00000">
            <a:off x="3358256" y="2123028"/>
            <a:ext cx="5203466" cy="389235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077" name="Picture 5" descr="C:\Users\1\Desktop\Дипломы Нобель\чек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2564904"/>
            <a:ext cx="5067088" cy="363300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30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2356</TotalTime>
  <Words>450</Words>
  <Application>Microsoft Office PowerPoint</Application>
  <PresentationFormat>Экран (4:3)</PresentationFormat>
  <Paragraphs>105</Paragraphs>
  <Slides>22</Slides>
  <Notes>1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Calibri</vt:lpstr>
      <vt:lpstr>Arial</vt:lpstr>
      <vt:lpstr>Times New Roman</vt:lpstr>
      <vt:lpstr>Gabriola</vt:lpstr>
      <vt:lpstr>Wingdings</vt:lpstr>
      <vt:lpstr>Тема Office</vt:lpstr>
      <vt:lpstr>Русские писатели -  лауреаты  Нобелевской премии</vt:lpstr>
      <vt:lpstr>Цели и задачи:</vt:lpstr>
      <vt:lpstr>Гипотеза</vt:lpstr>
      <vt:lpstr>Методы исследования:</vt:lpstr>
      <vt:lpstr>Презентация PowerPoint</vt:lpstr>
      <vt:lpstr>Результаты анкетирования</vt:lpstr>
      <vt:lpstr>Альфред Нобель  (1833-1896)</vt:lpstr>
      <vt:lpstr>Завещание Нобеля</vt:lpstr>
      <vt:lpstr> </vt:lpstr>
      <vt:lpstr>Здание Шведской академии,   в котором ежегодно происходит избрание лауреата  Нобелевской премии по литературе</vt:lpstr>
      <vt:lpstr>Нобелевская медаль по литературе</vt:lpstr>
      <vt:lpstr>Россияне-номинанты Нобелевской премии</vt:lpstr>
      <vt:lpstr>Иван Алексеевич Бунин- нобелевский лауреат</vt:lpstr>
      <vt:lpstr>Иван Алексеевич Бунин- нобелевский лауреат</vt:lpstr>
      <vt:lpstr> Борис Леонидович Пастернак </vt:lpstr>
      <vt:lpstr>Михаил Александрович Шолохов</vt:lpstr>
      <vt:lpstr>Презентация PowerPoint</vt:lpstr>
      <vt:lpstr>Александр Исаевич Солженицын</vt:lpstr>
      <vt:lpstr>Вручение премии  А. И. Солженицыну</vt:lpstr>
      <vt:lpstr>Иосиф Александрович Бродский</vt:lpstr>
      <vt:lpstr>Иосиф Бродский, стихи для детей</vt:lpstr>
      <vt:lpstr>Выводы: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Русские писатели- лауреаты  Нобелевской премии</dc:title>
  <dc:creator>1</dc:creator>
  <cp:lastModifiedBy>Никита Лашманов</cp:lastModifiedBy>
  <cp:revision>202</cp:revision>
  <dcterms:modified xsi:type="dcterms:W3CDTF">2018-03-04T18:48:34Z</dcterms:modified>
</cp:coreProperties>
</file>