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  <p:sldMasterId id="2147483732" r:id="rId2"/>
    <p:sldMasterId id="2147483744" r:id="rId3"/>
    <p:sldMasterId id="2147483756" r:id="rId4"/>
  </p:sldMasterIdLst>
  <p:notesMasterIdLst>
    <p:notesMasterId r:id="rId21"/>
  </p:notesMasterIdLst>
  <p:sldIdLst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entury Gothic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pPr>
              <a:defRPr/>
            </a:pPr>
            <a:fld id="{2D3E8509-D5A0-4F7E-AD38-8213E096A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8788415-A051-4CA4-AD9E-A892A808C4D6}" type="slidenum">
              <a:rPr lang="ru-RU"/>
              <a:pPr/>
              <a:t>2</a:t>
            </a:fld>
            <a:endParaRPr lang="ru-RU"/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EF5B17B-BD74-4C6B-9D7A-252DB80897A7}" type="slidenum">
              <a:rPr lang="ru-RU"/>
              <a:pPr/>
              <a:t>11</a:t>
            </a:fld>
            <a:endParaRPr lang="ru-RU"/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D44DD4D-661A-4255-837E-8C4921EEE6FB}" type="slidenum">
              <a:rPr lang="ru-RU"/>
              <a:pPr/>
              <a:t>12</a:t>
            </a:fld>
            <a:endParaRPr lang="ru-RU"/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4CB14D5-135A-402A-A653-003DBB1013C7}" type="slidenum">
              <a:rPr lang="ru-RU"/>
              <a:pPr/>
              <a:t>13</a:t>
            </a:fld>
            <a:endParaRPr lang="ru-RU"/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9CFAD71-D3CF-4530-B252-7BC9398B9AAB}" type="slidenum">
              <a:rPr lang="ru-RU"/>
              <a:pPr/>
              <a:t>14</a:t>
            </a:fld>
            <a:endParaRPr lang="ru-RU"/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F7DDC9-D938-4B5C-BC3E-01DB2D8BDBC2}" type="slidenum">
              <a:rPr lang="ru-RU"/>
              <a:pPr/>
              <a:t>15</a:t>
            </a:fld>
            <a:endParaRPr lang="ru-RU"/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DE42C84-A53B-4239-9772-7F0672C8FFBF}" type="slidenum">
              <a:rPr lang="ru-RU"/>
              <a:pPr/>
              <a:t>16</a:t>
            </a:fld>
            <a:endParaRPr lang="ru-RU"/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50E662E-9995-4D3E-BC99-90B8A116B419}" type="slidenum">
              <a:rPr lang="ru-RU"/>
              <a:pPr/>
              <a:t>3</a:t>
            </a:fld>
            <a:endParaRPr lang="ru-RU"/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43DBE06-30AB-43DC-979D-AB9F5F002D9E}" type="slidenum">
              <a:rPr lang="ru-RU"/>
              <a:pPr/>
              <a:t>4</a:t>
            </a:fld>
            <a:endParaRPr lang="ru-RU"/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213AE0-20FB-46A6-9475-F404C9662896}" type="slidenum">
              <a:rPr lang="ru-RU"/>
              <a:pPr/>
              <a:t>5</a:t>
            </a:fld>
            <a:endParaRPr lang="ru-RU"/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3F39D4B-BA3F-41E4-B536-47282D5CA697}" type="slidenum">
              <a:rPr lang="ru-RU"/>
              <a:pPr/>
              <a:t>6</a:t>
            </a:fld>
            <a:endParaRPr lang="ru-RU"/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421894-D477-49E0-81C7-8A362FF1D04F}" type="slidenum">
              <a:rPr lang="ru-RU"/>
              <a:pPr/>
              <a:t>7</a:t>
            </a:fld>
            <a:endParaRPr lang="ru-RU"/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0"/>
                <a:cs typeface="Microsoft YaHei" charset="0"/>
              </a:rPr>
              <a:t>Перечислите</a:t>
            </a:r>
            <a:br>
              <a:rPr lang="ru-RU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0"/>
                <a:cs typeface="Microsoft YaHei" charset="0"/>
              </a:rPr>
            </a:br>
            <a:r>
              <a:rPr lang="ru-RU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0"/>
                <a:cs typeface="Microsoft YaHei" charset="0"/>
              </a:rPr>
              <a:t>живые существа и вещи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876053B-535D-4545-9F56-DB4D2C18F465}" type="slidenum">
              <a:rPr lang="ru-RU" sz="120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000000"/>
              </a:solidFill>
              <a:latin typeface="Calibri" pitchFamily="32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CFE0EB-044B-4030-BACE-F33B84DDF553}" type="slidenum">
              <a:rPr lang="ru-RU"/>
              <a:pPr/>
              <a:t>8</a:t>
            </a:fld>
            <a:endParaRPr lang="ru-RU"/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8CF24C-91C7-4621-A6F2-0672C33EAF3E}" type="slidenum">
              <a:rPr lang="ru-RU"/>
              <a:pPr/>
              <a:t>9</a:t>
            </a:fld>
            <a:endParaRPr lang="ru-RU"/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880E01-3343-4ECD-A677-6888B532AC58}" type="slidenum">
              <a:rPr lang="ru-RU"/>
              <a:pPr/>
              <a:t>10</a:t>
            </a:fld>
            <a:endParaRPr lang="ru-RU"/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1DD052-9171-4B6A-A770-ABA56DD3ED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B0778-F24B-4BAB-8C68-DA3AB7367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AAC1A-674C-4C9E-A709-8B54FC98D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1DD052-9171-4B6A-A770-ABA56DD3ED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2D6A41-8740-4C9E-B8AD-FD21D230E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FA57F1-A6DE-4677-8BC0-C25C4B52B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7CDDF-6B81-48B0-8BB3-3B8A5CCB5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3C2BB-82EB-45C9-9807-B90869DE3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DB5FEA-7442-479F-AC24-FBD1D36DE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97B5F0-44FB-4C7C-8CA5-B61511AC6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5237CC-E471-4AAE-B251-DA52B3C7C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32D6A41-8740-4C9E-B8AD-FD21D230E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7233E2-7851-4B67-A7DF-1B62DC9C6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EB0778-F24B-4BAB-8C68-DA3AB7367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DAAC1A-674C-4C9E-A709-8B54FC98D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11DD052-9171-4B6A-A770-ABA56DD3ED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832D6A41-8740-4C9E-B8AD-FD21D230E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FA57F1-A6DE-4677-8BC0-C25C4B52B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7CDDF-6B81-48B0-8BB3-3B8A5CCB5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93C2BB-82EB-45C9-9807-B90869DE3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5DB5FEA-7442-479F-AC24-FBD1D36DE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97B5F0-44FB-4C7C-8CA5-B61511AC6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A57F1-A6DE-4677-8BC0-C25C4B52B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5237CC-E471-4AAE-B251-DA52B3C7C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57233E2-7851-4B67-A7DF-1B62DC9C6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B0778-F24B-4BAB-8C68-DA3AB7367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80DAAC1A-674C-4C9E-A709-8B54FC98D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11DD052-9171-4B6A-A770-ABA56DD3ED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32D6A41-8740-4C9E-B8AD-FD21D230E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A57F1-A6DE-4677-8BC0-C25C4B52B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7CDDF-6B81-48B0-8BB3-3B8A5CCB5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593C2BB-82EB-45C9-9807-B90869DE3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B5FEA-7442-479F-AC24-FBD1D36DE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7CDDF-6B81-48B0-8BB3-3B8A5CCB5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7B5F0-44FB-4C7C-8CA5-B61511AC6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237CC-E471-4AAE-B251-DA52B3C7C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233E2-7851-4B67-A7DF-1B62DC9C6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B0778-F24B-4BAB-8C68-DA3AB7367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AAC1A-674C-4C9E-A709-8B54FC98D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3C2BB-82EB-45C9-9807-B90869DE3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B5FEA-7442-479F-AC24-FBD1D36DE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7B5F0-44FB-4C7C-8CA5-B61511AC6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5237CC-E471-4AAE-B251-DA52B3C7C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7233E2-7851-4B67-A7DF-1B62DC9C6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C16C77-7811-4B87-9920-A18AAB891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CC16C77-7811-4B87-9920-A18AAB891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C16C77-7811-4B87-9920-A18AAB891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C16C77-7811-4B87-9920-A18AAB891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785926"/>
            <a:ext cx="72866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Муниципальное бюджетное общеобразовательное учреждение «Зубово – Полянская общеобразовательная средняя школа №1» .</a:t>
            </a:r>
            <a:b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Лашманова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Людмила Ильинична, 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учитель русского языка  и литературы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Group 1"/>
          <p:cNvGraphicFramePr>
            <a:graphicFrameLocks noGrp="1"/>
          </p:cNvGraphicFramePr>
          <p:nvPr/>
        </p:nvGraphicFramePr>
        <p:xfrm>
          <a:off x="0" y="0"/>
          <a:ext cx="9145588" cy="674451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73588"/>
                <a:gridCol w="4572000"/>
              </a:tblGrid>
              <a:tr h="1468438">
                <a:tc>
                  <a:txBody>
                    <a:bodyPr/>
                    <a:lstStyle/>
                    <a:p>
                      <a:pPr marL="45720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1450" algn="l"/>
                          <a:tab pos="10780713" algn="l"/>
                        </a:tabLst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</a:rPr>
                        <a:t>Одушевлённые имена существительные	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68760" marR="68760" marT="0" marB="0" anchor="ctr" horzOverflow="overflow"/>
                </a:tc>
                <a:tc>
                  <a:txBody>
                    <a:bodyPr/>
                    <a:lstStyle/>
                    <a:p>
                      <a:pPr marL="45720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</a:rPr>
                        <a:t>Неодушевлённые имена существительные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68760" marR="68760" marT="0" marB="0" anchor="ctr" horzOverflow="overflow"/>
                </a:tc>
              </a:tr>
              <a:tr h="869950"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предметов живой природы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предметов неживой природы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</a:tr>
              <a:tr h="434975"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6" charset="0"/>
                        <a:ea typeface="Calibri" pitchFamily="32" charset="0"/>
                        <a:cs typeface="Calibri" pitchFamily="32" charset="0"/>
                      </a:endParaRPr>
                    </a:p>
                  </a:txBody>
                  <a:tcPr marL="0" marR="0" marT="5292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растений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</a:tr>
              <a:tr h="869950"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Названия богов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планет по имени богов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</a:tr>
              <a:tr h="869950"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мифических существ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6" charset="0"/>
                        <a:ea typeface="Calibri" pitchFamily="32" charset="0"/>
                        <a:cs typeface="Calibri" pitchFamily="32" charset="0"/>
                      </a:endParaRPr>
                    </a:p>
                  </a:txBody>
                  <a:tcPr marL="0" marR="0" marT="52920" marB="0" horzOverflow="overflow"/>
                </a:tc>
              </a:tr>
              <a:tr h="434975"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фигур в играх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6" charset="0"/>
                        <a:ea typeface="Calibri" pitchFamily="32" charset="0"/>
                        <a:cs typeface="Calibri" pitchFamily="32" charset="0"/>
                      </a:endParaRPr>
                    </a:p>
                  </a:txBody>
                  <a:tcPr marL="0" marR="0" marT="52920" marB="0" horzOverflow="overflow"/>
                </a:tc>
              </a:tr>
              <a:tr h="1304925"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игрушек, механизмов, изображений человека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6" charset="0"/>
                        <a:ea typeface="Calibri" pitchFamily="32" charset="0"/>
                        <a:cs typeface="Calibri" pitchFamily="32" charset="0"/>
                      </a:endParaRPr>
                    </a:p>
                  </a:txBody>
                  <a:tcPr marL="0" marR="0" marT="52920" marB="0" horzOverflow="overflow"/>
                </a:tc>
              </a:tr>
              <a:tr h="476250"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мертвец, покойник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труп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28625" y="152400"/>
            <a:ext cx="8358188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i="1">
                <a:solidFill>
                  <a:srgbClr val="FFFFFF"/>
                </a:solidFill>
                <a:latin typeface="Times New Roman" pitchFamily="16" charset="0"/>
              </a:rPr>
              <a:t>Восемнадцатое февраля.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i="1">
                <a:solidFill>
                  <a:srgbClr val="FFFFFF"/>
                </a:solidFill>
                <a:latin typeface="Times New Roman" pitchFamily="16" charset="0"/>
              </a:rPr>
              <a:t>Вторник.</a:t>
            </a:r>
            <a:br>
              <a:rPr lang="ru-RU" sz="4400" i="1">
                <a:solidFill>
                  <a:srgbClr val="FFFFFF"/>
                </a:solidFill>
                <a:latin typeface="Times New Roman" pitchFamily="16" charset="0"/>
              </a:rPr>
            </a:br>
            <a:r>
              <a:rPr lang="ru-RU" sz="4400" i="1">
                <a:solidFill>
                  <a:srgbClr val="FFFFFF"/>
                </a:solidFill>
                <a:latin typeface="Times New Roman" pitchFamily="16" charset="0"/>
              </a:rPr>
              <a:t>Классная работа.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i="1">
                <a:solidFill>
                  <a:srgbClr val="FFFFFF"/>
                </a:solidFill>
                <a:latin typeface="Times New Roman" pitchFamily="16" charset="0"/>
              </a:rPr>
              <a:t>Одушевленные и неодушевленные имена существительные.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3" y="168275"/>
            <a:ext cx="8572500" cy="1189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Формула определения одушевленности/неодушевленности</a:t>
            </a: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0" y="1571625"/>
          <a:ext cx="9145588" cy="40005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00313"/>
                <a:gridCol w="3216275"/>
                <a:gridCol w="3429000"/>
              </a:tblGrid>
              <a:tr h="1230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45720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</a:rPr>
                        <a:t>Одушевленные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68760" marR="68760" marT="0" marB="0" anchor="ctr" horzOverflow="overflow"/>
                </a:tc>
                <a:tc>
                  <a:txBody>
                    <a:bodyPr/>
                    <a:lstStyle/>
                    <a:p>
                      <a:pPr marL="45720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</a:rPr>
                        <a:t>Неодушевленные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68760" marR="68760" marT="0" marB="0" anchor="ctr" horzOverflow="overflow"/>
                </a:tc>
              </a:tr>
              <a:tr h="1344613">
                <a:tc>
                  <a:txBody>
                    <a:bodyPr/>
                    <a:lstStyle/>
                    <a:p>
                      <a:pPr marL="457200" marR="0" lvl="0" indent="179388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Формула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В.п. = Р.п.</a:t>
                      </a:r>
                    </a:p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(во МН.ЧИСЛЕ)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В.п. = И.п.</a:t>
                      </a:r>
                    </a:p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(во МН.ЧИСЛЕ)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1425575">
                <a:tc>
                  <a:txBody>
                    <a:bodyPr/>
                    <a:lstStyle/>
                    <a:p>
                      <a:pPr marL="457200" marR="0" lvl="0" indent="179388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Примеры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И.п. ученики</a:t>
                      </a:r>
                    </a:p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Р.п. учеников</a:t>
                      </a:r>
                    </a:p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В.п. учеников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И.п. столы</a:t>
                      </a:r>
                    </a:p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Р.п. столов</a:t>
                      </a:r>
                    </a:p>
                    <a:p>
                      <a:pPr marL="45720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В.п. столы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0125" y="228600"/>
            <a:ext cx="6870700" cy="76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FFE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Заполняем таблицу:</a:t>
            </a:r>
          </a:p>
        </p:txBody>
      </p:sp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357188" y="1214438"/>
          <a:ext cx="8359775" cy="4734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71637"/>
                <a:gridCol w="1671638"/>
                <a:gridCol w="1673225"/>
                <a:gridCol w="1671637"/>
                <a:gridCol w="1671638"/>
              </a:tblGrid>
              <a:tr h="18335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Слова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И.п., мн.ч.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Р.п., мн.ч.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В.п., мн.ч.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Одуш. или неодуш. сущ.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/>
        </p:nvGraphicFramePr>
        <p:xfrm>
          <a:off x="0" y="1214438"/>
          <a:ext cx="9145588" cy="4734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43063"/>
                <a:gridCol w="1857375"/>
                <a:gridCol w="2001837"/>
                <a:gridCol w="1928813"/>
                <a:gridCol w="1714500"/>
              </a:tblGrid>
              <a:tr h="18335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Слова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И.п., мн.ч.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Р.п., мн.ч.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В.п., мн.ч.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Одуш. или неодуш. сущ.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46800" marB="46800" horzOverflow="overflow"/>
                </a:tc>
              </a:tr>
            </a:tbl>
          </a:graphicData>
        </a:graphic>
      </p:graphicFrame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928688" y="214313"/>
            <a:ext cx="6870700" cy="704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FFE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Заполняем таблицу:</a:t>
            </a: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142875" y="3143250"/>
            <a:ext cx="1357313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Кукла</a:t>
            </a:r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142875" y="3857625"/>
            <a:ext cx="1357313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Народ</a:t>
            </a:r>
          </a:p>
        </p:txBody>
      </p:sp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142875" y="4572000"/>
            <a:ext cx="1357313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Труп</a:t>
            </a:r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0" y="5357813"/>
            <a:ext cx="18573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Мертвец</a:t>
            </a:r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1857375" y="3143250"/>
            <a:ext cx="1357313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куклы</a:t>
            </a:r>
          </a:p>
        </p:txBody>
      </p: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3857625" y="3143250"/>
            <a:ext cx="1357313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кукол</a:t>
            </a:r>
          </a:p>
        </p:txBody>
      </p:sp>
      <p:sp>
        <p:nvSpPr>
          <p:cNvPr id="17502" name="Text Box 94"/>
          <p:cNvSpPr txBox="1">
            <a:spLocks noChangeArrowheads="1"/>
          </p:cNvSpPr>
          <p:nvPr/>
        </p:nvSpPr>
        <p:spPr bwMode="auto">
          <a:xfrm>
            <a:off x="5786438" y="3143250"/>
            <a:ext cx="135731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кукол</a:t>
            </a:r>
          </a:p>
        </p:txBody>
      </p:sp>
      <p:sp>
        <p:nvSpPr>
          <p:cNvPr id="17503" name="Text Box 95"/>
          <p:cNvSpPr txBox="1">
            <a:spLocks noChangeArrowheads="1"/>
          </p:cNvSpPr>
          <p:nvPr/>
        </p:nvSpPr>
        <p:spPr bwMode="auto">
          <a:xfrm>
            <a:off x="7786688" y="3143250"/>
            <a:ext cx="135731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одуш.</a:t>
            </a:r>
          </a:p>
        </p:txBody>
      </p:sp>
      <p:sp>
        <p:nvSpPr>
          <p:cNvPr id="17504" name="Text Box 96"/>
          <p:cNvSpPr txBox="1">
            <a:spLocks noChangeArrowheads="1"/>
          </p:cNvSpPr>
          <p:nvPr/>
        </p:nvSpPr>
        <p:spPr bwMode="auto">
          <a:xfrm>
            <a:off x="1785938" y="3857625"/>
            <a:ext cx="164306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народы</a:t>
            </a:r>
          </a:p>
        </p:txBody>
      </p:sp>
      <p:sp>
        <p:nvSpPr>
          <p:cNvPr id="17505" name="Text Box 97"/>
          <p:cNvSpPr txBox="1">
            <a:spLocks noChangeArrowheads="1"/>
          </p:cNvSpPr>
          <p:nvPr/>
        </p:nvSpPr>
        <p:spPr bwMode="auto">
          <a:xfrm>
            <a:off x="3714750" y="3857625"/>
            <a:ext cx="1643063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народов</a:t>
            </a:r>
          </a:p>
        </p:txBody>
      </p:sp>
      <p:sp>
        <p:nvSpPr>
          <p:cNvPr id="17506" name="Text Box 98"/>
          <p:cNvSpPr txBox="1">
            <a:spLocks noChangeArrowheads="1"/>
          </p:cNvSpPr>
          <p:nvPr/>
        </p:nvSpPr>
        <p:spPr bwMode="auto">
          <a:xfrm>
            <a:off x="5643563" y="3857625"/>
            <a:ext cx="164306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народов</a:t>
            </a:r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1928813" y="4572000"/>
            <a:ext cx="142875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трупы</a:t>
            </a:r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7500938" y="3857625"/>
            <a:ext cx="164306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неодуш.</a:t>
            </a:r>
          </a:p>
        </p:txBody>
      </p:sp>
      <p:sp>
        <p:nvSpPr>
          <p:cNvPr id="17509" name="Text Box 101"/>
          <p:cNvSpPr txBox="1">
            <a:spLocks noChangeArrowheads="1"/>
          </p:cNvSpPr>
          <p:nvPr/>
        </p:nvSpPr>
        <p:spPr bwMode="auto">
          <a:xfrm>
            <a:off x="3786188" y="4572000"/>
            <a:ext cx="142875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трупов</a:t>
            </a:r>
          </a:p>
        </p:txBody>
      </p:sp>
      <p:sp>
        <p:nvSpPr>
          <p:cNvPr id="17510" name="Text Box 102"/>
          <p:cNvSpPr txBox="1">
            <a:spLocks noChangeArrowheads="1"/>
          </p:cNvSpPr>
          <p:nvPr/>
        </p:nvSpPr>
        <p:spPr bwMode="auto">
          <a:xfrm>
            <a:off x="5715000" y="4572000"/>
            <a:ext cx="142875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трупы</a:t>
            </a:r>
          </a:p>
        </p:txBody>
      </p:sp>
      <p:sp>
        <p:nvSpPr>
          <p:cNvPr id="17511" name="Text Box 103"/>
          <p:cNvSpPr txBox="1">
            <a:spLocks noChangeArrowheads="1"/>
          </p:cNvSpPr>
          <p:nvPr/>
        </p:nvSpPr>
        <p:spPr bwMode="auto">
          <a:xfrm>
            <a:off x="7500938" y="4572000"/>
            <a:ext cx="164306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неодуш.</a:t>
            </a:r>
          </a:p>
        </p:txBody>
      </p:sp>
      <p:sp>
        <p:nvSpPr>
          <p:cNvPr id="17512" name="Text Box 104"/>
          <p:cNvSpPr txBox="1">
            <a:spLocks noChangeArrowheads="1"/>
          </p:cNvSpPr>
          <p:nvPr/>
        </p:nvSpPr>
        <p:spPr bwMode="auto">
          <a:xfrm>
            <a:off x="1571625" y="5357813"/>
            <a:ext cx="200025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мертвецы</a:t>
            </a:r>
          </a:p>
        </p:txBody>
      </p:sp>
      <p:sp>
        <p:nvSpPr>
          <p:cNvPr id="17513" name="Text Box 105"/>
          <p:cNvSpPr txBox="1">
            <a:spLocks noChangeArrowheads="1"/>
          </p:cNvSpPr>
          <p:nvPr/>
        </p:nvSpPr>
        <p:spPr bwMode="auto">
          <a:xfrm>
            <a:off x="3500438" y="5357813"/>
            <a:ext cx="214312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мертвецов</a:t>
            </a:r>
          </a:p>
        </p:txBody>
      </p:sp>
      <p:sp>
        <p:nvSpPr>
          <p:cNvPr id="17514" name="Text Box 106"/>
          <p:cNvSpPr txBox="1">
            <a:spLocks noChangeArrowheads="1"/>
          </p:cNvSpPr>
          <p:nvPr/>
        </p:nvSpPr>
        <p:spPr bwMode="auto">
          <a:xfrm>
            <a:off x="5500688" y="5357813"/>
            <a:ext cx="214312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мертвецов</a:t>
            </a:r>
          </a:p>
        </p:txBody>
      </p:sp>
      <p:sp>
        <p:nvSpPr>
          <p:cNvPr id="17515" name="Text Box 107"/>
          <p:cNvSpPr txBox="1">
            <a:spLocks noChangeArrowheads="1"/>
          </p:cNvSpPr>
          <p:nvPr/>
        </p:nvSpPr>
        <p:spPr bwMode="auto">
          <a:xfrm>
            <a:off x="7786688" y="5357813"/>
            <a:ext cx="135731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6" charset="0"/>
              </a:rPr>
              <a:t>одуш.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900" decel="1000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900" decel="100000" fill="hold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900" decel="100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900" decel="1000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900" decel="1000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17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900" decel="1000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10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900" decel="1000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1" dur="10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900" decel="1000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9" dur="10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900" decel="1000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7" dur="10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900" decel="1000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5" dur="10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900" decel="1000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3" dur="10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900" decel="1000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1" dur="1000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900" decel="1000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9" dur="10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900" decel="1000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7" dur="10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900" decel="1000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5" dur="10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900" decel="1000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714375" y="23813"/>
            <a:ext cx="6870700" cy="76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Работаем с текстом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14313" y="877888"/>
            <a:ext cx="8143875" cy="4403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 Какие светлые, особенные ночи в феврале! В лесу легко замечаешь след санной дороги. Далеко уходит узкая тропинка. С неба струится белесоватый свет луны. Искрится белая пороша, и на ее синеющей снежной белизне отражается мерцание звезд. В такие ночи обычно охотники устраивают засады на волков, лисиц и зайцев.</a:t>
            </a:r>
          </a:p>
          <a:p>
            <a:pPr algn="just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 Вся снежная равнина и лесные поляны светятся, как один огромный, беззвучный зеркальный зал. Очаровательны эти ночи!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57313" y="5362575"/>
            <a:ext cx="7429500" cy="119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cs typeface="Times New Roman" pitchFamily="16" charset="0"/>
              </a:rPr>
              <a:t>     </a:t>
            </a:r>
            <a:r>
              <a:rPr lang="ru-RU" sz="2400" b="1">
                <a:solidFill>
                  <a:srgbClr val="6600FF"/>
                </a:solidFill>
                <a:latin typeface="Times New Roman" pitchFamily="16" charset="0"/>
                <a:cs typeface="Times New Roman" pitchFamily="16" charset="0"/>
              </a:rPr>
              <a:t>Выписать существительные, определить одушевленность / неодушевленность, род, число, падеж.    Например,</a:t>
            </a:r>
            <a:r>
              <a:rPr lang="ru-RU" sz="2400" b="1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ночи – неодуш., ж.р., мн.ч., И.п.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28625" y="142875"/>
            <a:ext cx="8358188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i="1" dirty="0">
                <a:solidFill>
                  <a:srgbClr val="FFFFFF"/>
                </a:solidFill>
                <a:latin typeface="Times New Roman" pitchFamily="16" charset="0"/>
              </a:rPr>
              <a:t> Домашнее задание: </a:t>
            </a:r>
            <a:r>
              <a:rPr lang="ru-RU" sz="3200" i="1" dirty="0">
                <a:solidFill>
                  <a:srgbClr val="FFFFFF"/>
                </a:solidFill>
                <a:latin typeface="Times New Roman" pitchFamily="16" charset="0"/>
              </a:rPr>
              <a:t>§91, упр. 478.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i="1" dirty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 additive="repl">
                                        <p:cTn id="1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57223" y="785793"/>
            <a:ext cx="7707312" cy="4987925"/>
            <a:chOff x="675" y="362"/>
            <a:chExt cx="4855" cy="3142"/>
          </a:xfrm>
        </p:grpSpPr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" y="362"/>
              <a:ext cx="4675" cy="2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127" name="Text Box 3"/>
            <p:cNvSpPr txBox="1">
              <a:spLocks noChangeArrowheads="1"/>
            </p:cNvSpPr>
            <p:nvPr/>
          </p:nvSpPr>
          <p:spPr bwMode="auto">
            <a:xfrm>
              <a:off x="675" y="998"/>
              <a:ext cx="4675" cy="25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714750" y="5715000"/>
            <a:ext cx="2071688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6000750"/>
            <a:ext cx="91440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7030A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071670" y="4143380"/>
            <a:ext cx="6869113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err="1">
                <a:solidFill>
                  <a:srgbClr val="000000"/>
                </a:solidFill>
                <a:latin typeface="Constantia" pitchFamily="16" charset="0"/>
              </a:rPr>
              <a:t>Лашманова</a:t>
            </a:r>
            <a:r>
              <a:rPr lang="ru-RU" sz="2600" dirty="0">
                <a:solidFill>
                  <a:srgbClr val="000000"/>
                </a:solidFill>
                <a:latin typeface="Constantia" pitchFamily="16" charset="0"/>
              </a:rPr>
              <a:t> Людмила Ильинична, </a:t>
            </a:r>
            <a:br>
              <a:rPr lang="ru-RU" sz="2600" dirty="0">
                <a:solidFill>
                  <a:srgbClr val="000000"/>
                </a:solidFill>
                <a:latin typeface="Constantia" pitchFamily="16" charset="0"/>
              </a:rPr>
            </a:br>
            <a:r>
              <a:rPr lang="ru-RU" sz="2600" dirty="0">
                <a:solidFill>
                  <a:srgbClr val="000000"/>
                </a:solidFill>
                <a:latin typeface="Constantia" pitchFamily="16" charset="0"/>
              </a:rPr>
              <a:t>учитель русского языка и литературы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071538" y="357166"/>
            <a:ext cx="6878638" cy="887413"/>
            <a:chOff x="672" y="142"/>
            <a:chExt cx="4333" cy="55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142"/>
              <a:ext cx="4333" cy="5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9" name="Text Box 3"/>
            <p:cNvSpPr txBox="1">
              <a:spLocks noChangeArrowheads="1"/>
            </p:cNvSpPr>
            <p:nvPr/>
          </p:nvSpPr>
          <p:spPr bwMode="auto">
            <a:xfrm>
              <a:off x="672" y="142"/>
              <a:ext cx="4333" cy="5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28688" y="1357313"/>
            <a:ext cx="7696200" cy="4702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1. Выберите приставку: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Несколько дней стреляли </a:t>
            </a:r>
            <a:r>
              <a:rPr lang="ru-RU" sz="3200" i="1" dirty="0" err="1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бе</a:t>
            </a: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..прерывно.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А.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Бес-                      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Б.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Без-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 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2.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Выберите приставку: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Наутро решили </a:t>
            </a:r>
            <a:r>
              <a:rPr lang="ru-RU" sz="3200" i="1" dirty="0" err="1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ра</a:t>
            </a:r>
            <a:r>
              <a:rPr lang="ru-RU" sz="3200" i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..бить крепость.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А.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Рас-                      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Б.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Раз-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6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900" decel="100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900" decel="100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900" decel="100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900" decel="100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900" decel="100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900" decel="100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25" y="1019175"/>
            <a:ext cx="7786688" cy="45264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3. </a:t>
            </a:r>
            <a:r>
              <a:rPr lang="ru-RU" sz="3200" b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Если за приставками без-, воз-, раз-, низ-, через-, из- следуют буквы </a:t>
            </a:r>
            <a:r>
              <a:rPr lang="ru-RU" sz="3200" b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р</a:t>
            </a:r>
            <a:r>
              <a:rPr lang="ru-RU" sz="3200" b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, </a:t>
            </a:r>
            <a:r>
              <a:rPr lang="ru-RU" sz="3200" b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н</a:t>
            </a:r>
            <a:r>
              <a:rPr lang="ru-RU" sz="3200" b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, м, л, то в приставках:</a:t>
            </a:r>
          </a:p>
          <a:p>
            <a:pPr algn="just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6" charset="0"/>
              <a:ea typeface="Calibri" pitchFamily="32" charset="0"/>
              <a:cs typeface="Calibri" pitchFamily="32" charset="0"/>
            </a:endParaRPr>
          </a:p>
          <a:p>
            <a:pPr algn="just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.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 Пишется буква </a:t>
            </a:r>
            <a:r>
              <a:rPr lang="ru-RU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з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   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Б.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 Пишется буква с</a:t>
            </a:r>
          </a:p>
          <a:p>
            <a:pPr algn="just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FFE8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6" charset="0"/>
              <a:ea typeface="Calibri" pitchFamily="32" charset="0"/>
              <a:cs typeface="Calibri" pitchFamily="32" charset="0"/>
            </a:endParaRPr>
          </a:p>
          <a:p>
            <a:pPr algn="just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4.</a:t>
            </a:r>
            <a:r>
              <a:rPr lang="ru-RU" sz="3200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 </a:t>
            </a:r>
            <a:r>
              <a:rPr lang="ru-RU" sz="3200" b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Выберите пропущенную букву:</a:t>
            </a:r>
          </a:p>
          <a:p>
            <a:pPr algn="just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Капюш</a:t>
            </a:r>
            <a:r>
              <a:rPr lang="ru-RU" sz="3200" i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..</a:t>
            </a:r>
            <a:r>
              <a:rPr lang="ru-RU" sz="3200" i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н</a:t>
            </a:r>
            <a:r>
              <a:rPr lang="ru-RU" sz="3200" i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, </a:t>
            </a:r>
            <a:r>
              <a:rPr lang="ru-RU" sz="3200" i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ш</a:t>
            </a:r>
            <a:r>
              <a:rPr lang="ru-RU" sz="3200" i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..</a:t>
            </a:r>
            <a:r>
              <a:rPr lang="ru-RU" sz="3200" i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мпол</a:t>
            </a:r>
            <a:r>
              <a:rPr lang="ru-RU" sz="3200" i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, </a:t>
            </a:r>
            <a:r>
              <a:rPr lang="ru-RU" sz="3200" i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ш</a:t>
            </a:r>
            <a:r>
              <a:rPr lang="ru-RU" sz="3200" i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..в, </a:t>
            </a:r>
            <a:r>
              <a:rPr lang="ru-RU" sz="3200" i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ш</a:t>
            </a:r>
            <a:r>
              <a:rPr lang="ru-RU" sz="3200" i="1" dirty="0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..</a:t>
            </a:r>
            <a:r>
              <a:rPr lang="ru-RU" sz="3200" i="1" dirty="0" err="1">
                <a:solidFill>
                  <a:srgbClr val="FFE8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ссе</a:t>
            </a:r>
            <a:endParaRPr lang="ru-RU" sz="3200" i="1" dirty="0">
              <a:solidFill>
                <a:srgbClr val="FFE8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6" charset="0"/>
              <a:ea typeface="Calibri" pitchFamily="32" charset="0"/>
              <a:cs typeface="Calibri" pitchFamily="32" charset="0"/>
            </a:endParaRPr>
          </a:p>
          <a:p>
            <a:pPr algn="just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А.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 О                              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 Б. 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  <a:ea typeface="Calibri" pitchFamily="32" charset="0"/>
                <a:cs typeface="Calibri" pitchFamily="32" charset="0"/>
              </a:rPr>
              <a:t>Ё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28625" y="428625"/>
            <a:ext cx="8196263" cy="514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5.</a:t>
            </a: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Определите последовательность пропущенных гласных: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Возр..ст, пор..сль, отр..сль, Р..стислав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А.</a:t>
            </a:r>
            <a:r>
              <a:rPr lang="ru-RU" sz="320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А – а – о – о                         </a:t>
            </a:r>
            <a:r>
              <a:rPr lang="ru-RU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Б.</a:t>
            </a:r>
            <a:r>
              <a:rPr lang="ru-RU" sz="320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А – о – а – 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 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6.</a:t>
            </a: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Определите последовательность пропущенных гласных: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Изл..гать, сл..гаемое, изл..жение, пол..жение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А.</a:t>
            </a:r>
            <a:r>
              <a:rPr lang="ru-RU" sz="320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А – а – о – о                          </a:t>
            </a:r>
            <a:r>
              <a:rPr lang="ru-RU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Б. </a:t>
            </a:r>
            <a:r>
              <a:rPr lang="ru-RU" sz="320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А – о – о – а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28625" y="1000125"/>
            <a:ext cx="7953375" cy="4914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7.</a:t>
            </a:r>
            <a:r>
              <a:rPr lang="ru-RU" sz="320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</a:t>
            </a:r>
            <a:r>
              <a:rPr lang="ru-RU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Какая буква пишется в окончаниях существительных после Ц: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А.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И                            </a:t>
            </a: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Б.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Ы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 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8.</a:t>
            </a:r>
            <a:r>
              <a:rPr lang="ru-RU" sz="320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</a:t>
            </a:r>
            <a:r>
              <a:rPr lang="ru-RU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Какая буква пишется в словах: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i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Позиц..я, акац..я, ситуац..я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А.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И                            </a:t>
            </a: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Б.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6" charset="0"/>
              </a:rPr>
              <a:t> Ы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24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12700" y="0"/>
            <a:ext cx="5027613" cy="1947863"/>
            <a:chOff x="-8" y="0"/>
            <a:chExt cx="3167" cy="1227"/>
          </a:xfrm>
        </p:grpSpPr>
        <p:pic>
          <p:nvPicPr>
            <p:cNvPr id="1024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159" cy="11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245" name="Text Box 6"/>
            <p:cNvSpPr txBox="1">
              <a:spLocks noChangeArrowheads="1"/>
            </p:cNvSpPr>
            <p:nvPr/>
          </p:nvSpPr>
          <p:spPr bwMode="auto">
            <a:xfrm>
              <a:off x="-8" y="46"/>
              <a:ext cx="3159" cy="1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112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6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1229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3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EAEAEA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EAEAEA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EAEAEA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EAEAEA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</TotalTime>
  <Words>459</Words>
  <PresentationFormat>Экран (4:3)</PresentationFormat>
  <Paragraphs>115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Century Gothic</vt:lpstr>
      <vt:lpstr>Microsoft YaHei</vt:lpstr>
      <vt:lpstr>Times New Roman</vt:lpstr>
      <vt:lpstr>Arial</vt:lpstr>
      <vt:lpstr>Constantia</vt:lpstr>
      <vt:lpstr>Arial Unicode MS</vt:lpstr>
      <vt:lpstr>Calibri</vt:lpstr>
      <vt:lpstr>Comic Sans MS</vt:lpstr>
      <vt:lpstr>Бумажная</vt:lpstr>
      <vt:lpstr>Солнцестояние</vt:lpstr>
      <vt:lpstr>Официальная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Одушевленные и неодушевленные имена существительные</dc:title>
  <dc:creator>Admin</dc:creator>
  <cp:lastModifiedBy>Admin</cp:lastModifiedBy>
  <cp:revision>32</cp:revision>
  <cp:lastPrinted>1601-01-01T00:00:00Z</cp:lastPrinted>
  <dcterms:created xsi:type="dcterms:W3CDTF">2009-10-28T12:01:06Z</dcterms:created>
  <dcterms:modified xsi:type="dcterms:W3CDTF">2017-01-01T16:05:49Z</dcterms:modified>
</cp:coreProperties>
</file>