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6" r:id="rId4"/>
    <p:sldId id="257" r:id="rId5"/>
    <p:sldId id="268" r:id="rId6"/>
    <p:sldId id="271" r:id="rId7"/>
    <p:sldId id="258" r:id="rId8"/>
    <p:sldId id="262" r:id="rId9"/>
    <p:sldId id="263" r:id="rId10"/>
    <p:sldId id="264" r:id="rId11"/>
    <p:sldId id="265" r:id="rId12"/>
    <p:sldId id="274" r:id="rId13"/>
    <p:sldId id="259" r:id="rId14"/>
    <p:sldId id="272" r:id="rId15"/>
    <p:sldId id="260" r:id="rId16"/>
    <p:sldId id="261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586" autoAdjust="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3B4D-EE3B-4D5A-B778-B8AFAEBC5698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3C5E-A8DC-4D39-87F4-F8DF864AE3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3B4D-EE3B-4D5A-B778-B8AFAEBC5698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3C5E-A8DC-4D39-87F4-F8DF864AE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3B4D-EE3B-4D5A-B778-B8AFAEBC5698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3C5E-A8DC-4D39-87F4-F8DF864AE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3B4D-EE3B-4D5A-B778-B8AFAEBC5698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3C5E-A8DC-4D39-87F4-F8DF864AE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3B4D-EE3B-4D5A-B778-B8AFAEBC5698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D123C5E-A8DC-4D39-87F4-F8DF864AE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3B4D-EE3B-4D5A-B778-B8AFAEBC5698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3C5E-A8DC-4D39-87F4-F8DF864AE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3B4D-EE3B-4D5A-B778-B8AFAEBC5698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3C5E-A8DC-4D39-87F4-F8DF864AE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3B4D-EE3B-4D5A-B778-B8AFAEBC5698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3C5E-A8DC-4D39-87F4-F8DF864AE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3B4D-EE3B-4D5A-B778-B8AFAEBC5698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3C5E-A8DC-4D39-87F4-F8DF864AE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3B4D-EE3B-4D5A-B778-B8AFAEBC5698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3C5E-A8DC-4D39-87F4-F8DF864AE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3B4D-EE3B-4D5A-B778-B8AFAEBC5698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3C5E-A8DC-4D39-87F4-F8DF864AE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7A13B4D-EE3B-4D5A-B778-B8AFAEBC5698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D123C5E-A8DC-4D39-87F4-F8DF864AE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2;&#1088;&#1099;&#1084;%207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Valerij_Vasilev_avtor-ispolnitel_-_Pesnya_o_Kryme.Tancevalnyj_gimn_Kryma._(iPlayer.fm).mp3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commons.wikimedia.org/wiki/File:Vasnetsov_Bapt_Vladimir.jpg?uselang=r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74638"/>
            <a:ext cx="6257940" cy="3654428"/>
          </a:xfrm>
        </p:spPr>
        <p:txBody>
          <a:bodyPr>
            <a:normAutofit fontScale="90000"/>
          </a:bodyPr>
          <a:lstStyle/>
          <a:p>
            <a:pPr marL="548640" lvl="0" indent="-411480">
              <a:spcBef>
                <a:spcPct val="20000"/>
              </a:spcBef>
            </a:pPr>
            <a:r>
              <a:rPr lang="ru-RU" sz="5400" i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5400" i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i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5400" i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5400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i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РОССИЯ И КРЫМ:</a:t>
            </a:r>
            <a:br>
              <a:rPr lang="ru-RU" sz="5400" i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8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«МЫ ВМЕСТЕ»</a:t>
            </a:r>
            <a:r>
              <a:rPr lang="ru-RU" sz="2800" b="0" dirty="0">
                <a:ln>
                  <a:noFill/>
                </a:ln>
                <a:solidFill>
                  <a:prstClr val="white"/>
                </a:solidFill>
                <a:effectLst/>
                <a:latin typeface="Century Gothic"/>
                <a:ea typeface="+mn-ea"/>
                <a:cs typeface="+mn-cs"/>
              </a:rPr>
              <a:t/>
            </a:r>
            <a:br>
              <a:rPr lang="ru-RU" sz="2800" b="0" dirty="0">
                <a:ln>
                  <a:noFill/>
                </a:ln>
                <a:solidFill>
                  <a:prstClr val="white"/>
                </a:solidFill>
                <a:effectLst/>
                <a:latin typeface="Century Gothic"/>
                <a:ea typeface="+mn-ea"/>
                <a:cs typeface="+mn-cs"/>
              </a:rPr>
            </a:br>
            <a:endParaRPr lang="ru-RU" sz="54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5857892"/>
            <a:ext cx="8229600" cy="857256"/>
          </a:xfrm>
        </p:spPr>
        <p:txBody>
          <a:bodyPr>
            <a:normAutofit/>
          </a:bodyPr>
          <a:lstStyle/>
          <a:p>
            <a:pPr marL="137160" indent="0" algn="r">
              <a:buNone/>
            </a:pPr>
            <a:r>
              <a:rPr lang="ru-RU" sz="1600" i="1" dirty="0" smtClean="0">
                <a:solidFill>
                  <a:srgbClr val="FFC000"/>
                </a:solidFill>
              </a:rPr>
              <a:t>Подготовила </a:t>
            </a:r>
            <a:r>
              <a:rPr lang="ru-RU" sz="1600" i="1" dirty="0" err="1" smtClean="0">
                <a:solidFill>
                  <a:srgbClr val="FFC000"/>
                </a:solidFill>
              </a:rPr>
              <a:t>Лашманова</a:t>
            </a:r>
            <a:r>
              <a:rPr lang="ru-RU" sz="1600" i="1" dirty="0" smtClean="0">
                <a:solidFill>
                  <a:srgbClr val="FFC000"/>
                </a:solidFill>
              </a:rPr>
              <a:t> Людмила Ильинична, учитель русского языка и литературы МБОУ </a:t>
            </a:r>
            <a:r>
              <a:rPr lang="ru-RU" sz="1600" i="1" smtClean="0">
                <a:solidFill>
                  <a:srgbClr val="FFC000"/>
                </a:solidFill>
              </a:rPr>
              <a:t>«Зубово </a:t>
            </a:r>
            <a:r>
              <a:rPr lang="ru-RU" sz="1600" i="1" dirty="0" smtClean="0">
                <a:solidFill>
                  <a:srgbClr val="FFC000"/>
                </a:solidFill>
              </a:rPr>
              <a:t>– </a:t>
            </a:r>
            <a:r>
              <a:rPr lang="ru-RU" sz="1600" i="1" smtClean="0">
                <a:solidFill>
                  <a:srgbClr val="FFC000"/>
                </a:solidFill>
              </a:rPr>
              <a:t>Полянская </a:t>
            </a:r>
            <a:r>
              <a:rPr lang="ru-RU" sz="1600" i="1" smtClean="0">
                <a:solidFill>
                  <a:srgbClr val="FFC000"/>
                </a:solidFill>
              </a:rPr>
              <a:t>СОШ №1»</a:t>
            </a:r>
            <a:endParaRPr lang="ru-RU" sz="1600" i="1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Боны, блок ссср as a gift (Одесса, Николаев). DaruDar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321471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крым 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542926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077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5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6192688"/>
          </a:xfrm>
        </p:spPr>
        <p:txBody>
          <a:bodyPr>
            <a:noAutofit/>
          </a:bodyPr>
          <a:lstStyle/>
          <a:p>
            <a:pPr marL="0" lvl="0" indent="0" algn="ctr">
              <a:spcBef>
                <a:spcPts val="600"/>
              </a:spcBef>
              <a:buClr>
                <a:srgbClr val="B13F9A"/>
              </a:buClr>
              <a:buSzPct val="73000"/>
              <a:buNone/>
              <a:defRPr/>
            </a:pPr>
            <a:r>
              <a:rPr lang="ru-RU" sz="1300" i="1" dirty="0">
                <a:solidFill>
                  <a:srgbClr val="FFFF00"/>
                </a:solidFill>
                <a:latin typeface="Trebuchet MS"/>
              </a:rPr>
              <a:t> </a:t>
            </a:r>
            <a:r>
              <a:rPr lang="ru-RU" sz="1800" b="1" i="1" dirty="0">
                <a:solidFill>
                  <a:srgbClr val="FFC000"/>
                </a:solidFill>
                <a:latin typeface="Trebuchet MS"/>
              </a:rPr>
              <a:t>Севастополь </a:t>
            </a:r>
            <a:r>
              <a:rPr lang="ru-RU" sz="1800" i="1" dirty="0">
                <a:solidFill>
                  <a:srgbClr val="FFC000"/>
                </a:solidFill>
                <a:latin typeface="Trebuchet MS"/>
              </a:rPr>
              <a:t>- город-порт на черноморском побережье Крымского полуострова, город-герой.  </a:t>
            </a:r>
          </a:p>
          <a:p>
            <a:pPr marL="0" lvl="0" indent="0">
              <a:spcBef>
                <a:spcPts val="600"/>
              </a:spcBef>
              <a:buClr>
                <a:srgbClr val="B13F9A"/>
              </a:buClr>
              <a:buSzPct val="73000"/>
              <a:buNone/>
              <a:defRPr/>
            </a:pPr>
            <a:r>
              <a:rPr lang="ru-RU" sz="1500" i="1" dirty="0">
                <a:solidFill>
                  <a:srgbClr val="FFFF00"/>
                </a:solidFill>
                <a:latin typeface="Trebuchet MS"/>
              </a:rPr>
              <a:t>Для </a:t>
            </a:r>
            <a:r>
              <a:rPr lang="ru-RU" sz="1500" i="1" dirty="0" err="1">
                <a:solidFill>
                  <a:srgbClr val="FFFF00"/>
                </a:solidFill>
                <a:latin typeface="Trebuchet MS"/>
              </a:rPr>
              <a:t>севастопольцев</a:t>
            </a:r>
            <a:r>
              <a:rPr lang="ru-RU" sz="1500" i="1" dirty="0">
                <a:solidFill>
                  <a:srgbClr val="FFFF00"/>
                </a:solidFill>
                <a:latin typeface="Trebuchet MS"/>
              </a:rPr>
              <a:t> война началась на рассвете 22 июня, когда вражеская авиация сбросила на город первые бомбы.</a:t>
            </a:r>
            <a:br>
              <a:rPr lang="ru-RU" sz="1500" i="1" dirty="0">
                <a:solidFill>
                  <a:srgbClr val="FFFF00"/>
                </a:solidFill>
                <a:latin typeface="Trebuchet MS"/>
              </a:rPr>
            </a:br>
            <a:r>
              <a:rPr lang="ru-RU" sz="1500" i="1" dirty="0">
                <a:solidFill>
                  <a:srgbClr val="FFFF00"/>
                </a:solidFill>
                <a:latin typeface="Trebuchet MS"/>
              </a:rPr>
              <a:t>Прорыв немецко-фашистских войск в Крым в октябре 1941 г. создан непосредственную угрозу Севастополю. Враг стремился овладеть городом с ходу, но натолкнулся на героическое сопротивление советских войск. Севастополь отважно защищали войска Приморской армии и моряки Черноморского флота.</a:t>
            </a:r>
            <a:br>
              <a:rPr lang="ru-RU" sz="1500" i="1" dirty="0">
                <a:solidFill>
                  <a:srgbClr val="FFFF00"/>
                </a:solidFill>
                <a:latin typeface="Trebuchet MS"/>
              </a:rPr>
            </a:br>
            <a:r>
              <a:rPr lang="ru-RU" sz="1500" i="1" dirty="0">
                <a:solidFill>
                  <a:srgbClr val="FFFF00"/>
                </a:solidFill>
                <a:latin typeface="Trebuchet MS"/>
              </a:rPr>
              <a:t>30 октября враг вышел на ближние подступы к городу. Началась 250-дневная героическая оборона Севастополя.</a:t>
            </a:r>
            <a:br>
              <a:rPr lang="ru-RU" sz="1500" i="1" dirty="0">
                <a:solidFill>
                  <a:srgbClr val="FFFF00"/>
                </a:solidFill>
                <a:latin typeface="Trebuchet MS"/>
              </a:rPr>
            </a:br>
            <a:r>
              <a:rPr lang="ru-RU" sz="1500" i="1" dirty="0" smtClean="0">
                <a:solidFill>
                  <a:srgbClr val="FFFF00"/>
                </a:solidFill>
                <a:latin typeface="Trebuchet MS"/>
              </a:rPr>
              <a:t>Морские </a:t>
            </a:r>
            <a:r>
              <a:rPr lang="ru-RU" sz="1500" i="1" dirty="0">
                <a:solidFill>
                  <a:srgbClr val="FFFF00"/>
                </a:solidFill>
                <a:latin typeface="Trebuchet MS"/>
              </a:rPr>
              <a:t>коммуникации оставались единственным путем, который связывал осажденный город с тылом. Корабли и суда в сложных условиях доставляли пополнение, боеприпасы и продовольствие. Севастополь оставался неприступным, сковывая крупные силы врага.</a:t>
            </a:r>
            <a:br>
              <a:rPr lang="ru-RU" sz="1500" i="1" dirty="0">
                <a:solidFill>
                  <a:srgbClr val="FFFF00"/>
                </a:solidFill>
                <a:latin typeface="Trebuchet MS"/>
              </a:rPr>
            </a:br>
            <a:r>
              <a:rPr lang="ru-RU" sz="1500" i="1" dirty="0">
                <a:solidFill>
                  <a:srgbClr val="FFFF00"/>
                </a:solidFill>
                <a:latin typeface="Trebuchet MS"/>
              </a:rPr>
              <a:t>К началу нового наступления враг создал большое превосходство в людях, артиллерии, танках. В течение 5 суток, со 2 по 7 июня 1942 г., противник провел мощную артиллерийскую и авиационную подготовку, после которой перешел в наступление.</a:t>
            </a:r>
            <a:br>
              <a:rPr lang="ru-RU" sz="1500" i="1" dirty="0">
                <a:solidFill>
                  <a:srgbClr val="FFFF00"/>
                </a:solidFill>
                <a:latin typeface="Trebuchet MS"/>
              </a:rPr>
            </a:br>
            <a:r>
              <a:rPr lang="ru-RU" sz="1500" i="1" dirty="0">
                <a:solidFill>
                  <a:srgbClr val="FFFF00"/>
                </a:solidFill>
                <a:latin typeface="Trebuchet MS"/>
              </a:rPr>
              <a:t>Войска Приморской армии, моряки и летчики Черноморского флота сражались насмерть, проявляя массовый героизм, и только после получения приказа Ставки Верховного Главнокомандования 4 июня они оставили город.</a:t>
            </a:r>
            <a:br>
              <a:rPr lang="ru-RU" sz="1500" i="1" dirty="0">
                <a:solidFill>
                  <a:srgbClr val="FFFF00"/>
                </a:solidFill>
                <a:latin typeface="Trebuchet MS"/>
              </a:rPr>
            </a:br>
            <a:r>
              <a:rPr lang="ru-RU" sz="1500" i="1" dirty="0">
                <a:solidFill>
                  <a:srgbClr val="FFFF00"/>
                </a:solidFill>
                <a:latin typeface="Trebuchet MS"/>
              </a:rPr>
              <a:t>Героическая эпопея Севастополя, продолжавшая восемь месяцев, вошла в историю как пример несгибаемой стойкости людей и их беззаветной преданности Родине. Враг не сломил воли и мужества </a:t>
            </a:r>
            <a:r>
              <a:rPr lang="ru-RU" sz="1500" i="1" dirty="0" err="1">
                <a:solidFill>
                  <a:srgbClr val="FFFF00"/>
                </a:solidFill>
                <a:latin typeface="Trebuchet MS"/>
              </a:rPr>
              <a:t>севастопольцев</a:t>
            </a:r>
            <a:r>
              <a:rPr lang="ru-RU" sz="1500" i="1" dirty="0">
                <a:solidFill>
                  <a:srgbClr val="FFFF00"/>
                </a:solidFill>
                <a:latin typeface="Trebuchet MS"/>
              </a:rPr>
              <a:t>, оказавшихся в оккупации. Они продолжали героическую борьбу в тылу врага.</a:t>
            </a:r>
            <a:br>
              <a:rPr lang="ru-RU" sz="1500" i="1" dirty="0">
                <a:solidFill>
                  <a:srgbClr val="FFFF00"/>
                </a:solidFill>
                <a:latin typeface="Trebuchet MS"/>
              </a:rPr>
            </a:br>
            <a:r>
              <a:rPr lang="ru-RU" sz="1500" i="1" dirty="0">
                <a:solidFill>
                  <a:srgbClr val="FFFF00"/>
                </a:solidFill>
                <a:latin typeface="Trebuchet MS"/>
              </a:rPr>
              <a:t>Освобождение Севастополя началось 5 мая 1944 г. в ходе Крымской наступательной операции. Особенно жаркие бои завязались на Сапун-горе, являвшейся ключом вражеской обороны. 9 мая 1944 г. Севастополь — город русской боевой славы — был освобожден. </a:t>
            </a:r>
          </a:p>
          <a:p>
            <a:endParaRPr lang="ru-RU" sz="1300" dirty="0"/>
          </a:p>
        </p:txBody>
      </p:sp>
    </p:spTree>
    <p:extLst>
      <p:ext uri="{BB962C8B-B14F-4D97-AF65-F5344CB8AC3E}">
        <p14:creationId xmlns="" xmlns:p14="http://schemas.microsoft.com/office/powerpoint/2010/main" val="5316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600" kern="0" dirty="0">
                <a:ln>
                  <a:noFill/>
                </a:ln>
                <a:solidFill>
                  <a:srgbClr val="FF0000"/>
                </a:solidFill>
                <a:effectLst/>
                <a:latin typeface="Trebuchet MS" pitchFamily="34" charset="0"/>
                <a:cs typeface="Arial" charset="0"/>
                <a:sym typeface="Trebuchet MS" pitchFamily="34" charset="0"/>
              </a:rPr>
              <a:t>Передача Крыма Украинской ССР в 1954 г.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4176464" cy="4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8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                                        </a:t>
            </a:r>
          </a:p>
          <a:p>
            <a:pPr algn="r"/>
            <a:endParaRPr lang="ru-RU" sz="1800" dirty="0">
              <a:ln>
                <a:solidFill>
                  <a:srgbClr val="FF0000"/>
                </a:solidFill>
              </a:ln>
              <a:solidFill>
                <a:srgbClr val="FFC000"/>
              </a:solidFill>
              <a:latin typeface="Georgia"/>
            </a:endParaRPr>
          </a:p>
          <a:p>
            <a:pPr marL="137160" indent="0" algn="r">
              <a:buNone/>
            </a:pPr>
            <a:r>
              <a:rPr lang="ru-RU" sz="22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Georgia"/>
              </a:rPr>
              <a:t>                                                                      19 </a:t>
            </a:r>
            <a:r>
              <a:rPr lang="ru-RU" sz="220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Georgia"/>
              </a:rPr>
              <a:t>февраля </a:t>
            </a:r>
            <a:r>
              <a:rPr lang="ru-RU" sz="22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Georgia"/>
              </a:rPr>
              <a:t>утверждено</a:t>
            </a:r>
          </a:p>
          <a:p>
            <a:pPr marL="137160" indent="0" algn="r">
              <a:buNone/>
            </a:pPr>
            <a:r>
              <a:rPr lang="ru-RU" sz="22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Georgia"/>
              </a:rPr>
              <a:t> </a:t>
            </a:r>
            <a:r>
              <a:rPr lang="ru-RU" sz="220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Georgia"/>
              </a:rPr>
              <a:t>указом </a:t>
            </a:r>
            <a:r>
              <a:rPr lang="ru-RU" sz="22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Georgia"/>
              </a:rPr>
              <a:t>     президиума </a:t>
            </a:r>
          </a:p>
          <a:p>
            <a:pPr marL="137160" indent="0" algn="r">
              <a:buNone/>
            </a:pPr>
            <a:r>
              <a:rPr lang="ru-RU" sz="22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Georgia"/>
              </a:rPr>
              <a:t>Верховного </a:t>
            </a:r>
            <a:r>
              <a:rPr lang="ru-RU" sz="220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Georgia"/>
              </a:rPr>
              <a:t>Совета </a:t>
            </a:r>
            <a:r>
              <a:rPr lang="ru-RU" sz="22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Georgia"/>
              </a:rPr>
              <a:t>СССР                        </a:t>
            </a:r>
            <a:endParaRPr lang="ru-RU" sz="2200" dirty="0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99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600" kern="0" dirty="0">
                <a:ln>
                  <a:noFill/>
                </a:ln>
                <a:solidFill>
                  <a:srgbClr val="FF0000"/>
                </a:solidFill>
                <a:effectLst/>
                <a:latin typeface="Trebuchet MS" pitchFamily="34" charset="0"/>
                <a:cs typeface="Arial" charset="0"/>
                <a:sym typeface="Trebuchet MS" pitchFamily="34" charset="0"/>
              </a:rPr>
              <a:t>Распад СССР и референдум в Крыму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-342900" algn="ctr" fontAlgn="base">
              <a:spcBef>
                <a:spcPts val="600"/>
              </a:spcBef>
              <a:spcAft>
                <a:spcPct val="0"/>
              </a:spcAft>
              <a:buClr>
                <a:srgbClr val="EEF0E8"/>
              </a:buClr>
              <a:buSzPct val="167000"/>
              <a:buNone/>
            </a:pPr>
            <a:r>
              <a:rPr lang="ru-RU" altLang="ru-RU" sz="2500" i="1" kern="0" dirty="0">
                <a:solidFill>
                  <a:srgbClr val="FFC000"/>
                </a:solidFill>
                <a:latin typeface="Trebuchet MS" pitchFamily="34" charset="0"/>
                <a:cs typeface="Arial"/>
                <a:sym typeface="Trebuchet MS" pitchFamily="34" charset="0"/>
              </a:rPr>
              <a:t>20 января 1991 г. в Крыму был проведён референдум. На голосование был поставлен вопрос: "</a:t>
            </a:r>
            <a:r>
              <a:rPr lang="ru-RU" altLang="ru-RU" sz="2500" b="1" i="1" kern="0" dirty="0">
                <a:solidFill>
                  <a:srgbClr val="FFC000"/>
                </a:solidFill>
                <a:latin typeface="Trebuchet MS" pitchFamily="34" charset="0"/>
                <a:cs typeface="Arial"/>
                <a:sym typeface="Trebuchet MS" pitchFamily="34" charset="0"/>
              </a:rPr>
              <a:t>Вы за воссоздание Крымской Автономной Советской Социалистической республики как субъекта Союза ССР</a:t>
            </a:r>
            <a:r>
              <a:rPr lang="ru-RU" altLang="ru-RU" sz="2500" i="1" kern="0" dirty="0">
                <a:solidFill>
                  <a:srgbClr val="FFC000"/>
                </a:solidFill>
                <a:latin typeface="Trebuchet MS" pitchFamily="34" charset="0"/>
                <a:cs typeface="Arial"/>
                <a:sym typeface="Trebuchet MS" pitchFamily="34" charset="0"/>
              </a:rPr>
              <a:t> и участника Союзного договора?«</a:t>
            </a:r>
          </a:p>
          <a:p>
            <a:pPr marL="0" lvl="0" indent="-342900" algn="ctr" fontAlgn="base">
              <a:spcBef>
                <a:spcPts val="600"/>
              </a:spcBef>
              <a:spcAft>
                <a:spcPct val="0"/>
              </a:spcAft>
              <a:buClr>
                <a:srgbClr val="EEF0E8"/>
              </a:buClr>
              <a:buSzPct val="167000"/>
              <a:buNone/>
            </a:pPr>
            <a:r>
              <a:rPr lang="ru-RU" altLang="ru-RU" sz="2500" i="1" kern="0" dirty="0">
                <a:solidFill>
                  <a:srgbClr val="FFC000"/>
                </a:solidFill>
                <a:latin typeface="Trebuchet MS" pitchFamily="34" charset="0"/>
                <a:cs typeface="Arial"/>
                <a:sym typeface="Trebuchet MS" pitchFamily="34" charset="0"/>
              </a:rPr>
              <a:t>Участвовало в референдуме 81 % граждан.</a:t>
            </a:r>
          </a:p>
          <a:p>
            <a:pPr marL="0" lvl="0" indent="-342900" algn="ctr" fontAlgn="base">
              <a:spcBef>
                <a:spcPts val="600"/>
              </a:spcBef>
              <a:spcAft>
                <a:spcPct val="0"/>
              </a:spcAft>
              <a:buClr>
                <a:srgbClr val="EEF0E8"/>
              </a:buClr>
              <a:buSzPct val="167000"/>
              <a:buNone/>
            </a:pPr>
            <a:r>
              <a:rPr lang="ru-RU" altLang="ru-RU" sz="2500" i="1" kern="0" dirty="0">
                <a:solidFill>
                  <a:srgbClr val="FFC000"/>
                </a:solidFill>
                <a:latin typeface="Trebuchet MS" pitchFamily="34" charset="0"/>
                <a:cs typeface="Arial"/>
                <a:sym typeface="Trebuchet MS" pitchFamily="34" charset="0"/>
              </a:rPr>
              <a:t>Проголосовало </a:t>
            </a:r>
            <a:r>
              <a:rPr lang="ru-RU" altLang="ru-RU" sz="2500" b="1" i="1" kern="0" dirty="0">
                <a:solidFill>
                  <a:srgbClr val="FFC000"/>
                </a:solidFill>
                <a:latin typeface="Trebuchet MS" pitchFamily="34" charset="0"/>
                <a:cs typeface="Arial"/>
                <a:sym typeface="Trebuchet MS" pitchFamily="34" charset="0"/>
              </a:rPr>
              <a:t>«За» </a:t>
            </a:r>
            <a:r>
              <a:rPr lang="ru-RU" altLang="ru-RU" sz="2500" i="1" kern="0" dirty="0">
                <a:solidFill>
                  <a:srgbClr val="FFC000"/>
                </a:solidFill>
                <a:latin typeface="Trebuchet MS" pitchFamily="34" charset="0"/>
                <a:cs typeface="Arial"/>
                <a:sym typeface="Trebuchet MS" pitchFamily="34" charset="0"/>
              </a:rPr>
              <a:t>- 93% жителей Крыма.</a:t>
            </a:r>
          </a:p>
          <a:p>
            <a:pPr marL="0" lvl="0" indent="-342900" algn="ctr" fontAlgn="base">
              <a:spcBef>
                <a:spcPts val="600"/>
              </a:spcBef>
              <a:spcAft>
                <a:spcPct val="0"/>
              </a:spcAft>
              <a:buClr>
                <a:srgbClr val="EEF0E8"/>
              </a:buClr>
              <a:buSzPct val="167000"/>
              <a:buNone/>
            </a:pPr>
            <a:r>
              <a:rPr lang="ru-RU" altLang="ru-RU" sz="2500" i="1" kern="0" dirty="0">
                <a:solidFill>
                  <a:srgbClr val="FFC000"/>
                </a:solidFill>
                <a:latin typeface="Trebuchet MS" pitchFamily="34" charset="0"/>
                <a:cs typeface="Arial"/>
                <a:sym typeface="Trebuchet MS" pitchFamily="34" charset="0"/>
              </a:rPr>
              <a:t>Но воля жителей Крыма была проигнорирована политиками!</a:t>
            </a:r>
          </a:p>
          <a:p>
            <a:pPr algn="ctr"/>
            <a:endParaRPr lang="ru-RU" sz="25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162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Население Крыма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535921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7576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86486" y="274638"/>
            <a:ext cx="2700313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986486" y="1600200"/>
            <a:ext cx="2905994" cy="4709120"/>
          </a:xfrm>
        </p:spPr>
        <p:txBody>
          <a:bodyPr/>
          <a:lstStyle/>
          <a:p>
            <a:pPr marL="137160" indent="0">
              <a:buNone/>
            </a:pPr>
            <a:r>
              <a:rPr lang="ru-RU" dirty="0"/>
              <a:t>Отсюда началась новая (</a:t>
            </a:r>
            <a:r>
              <a:rPr lang="ru-RU" b="1" dirty="0"/>
              <a:t>российская</a:t>
            </a:r>
            <a:r>
              <a:rPr lang="ru-RU" dirty="0"/>
              <a:t>) </a:t>
            </a:r>
            <a:r>
              <a:rPr lang="ru-RU" b="1" dirty="0"/>
              <a:t>история</a:t>
            </a:r>
            <a:r>
              <a:rPr lang="ru-RU" dirty="0"/>
              <a:t> </a:t>
            </a:r>
            <a:r>
              <a:rPr lang="ru-RU" b="1" dirty="0" smtClean="0"/>
              <a:t>Крыма</a:t>
            </a:r>
            <a:endParaRPr lang="ru-RU" dirty="0" smtClean="0"/>
          </a:p>
          <a:p>
            <a:pPr marL="13716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Симферополь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5518943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7299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000" dirty="0" smtClean="0">
                <a:solidFill>
                  <a:srgbClr val="FF0000"/>
                </a:solidFill>
              </a:rPr>
              <a:t/>
            </a:r>
            <a:br>
              <a:rPr lang="ru-RU" sz="5000" dirty="0" smtClean="0">
                <a:solidFill>
                  <a:srgbClr val="FF0000"/>
                </a:solidFill>
              </a:rPr>
            </a:br>
            <a:r>
              <a:rPr lang="ru-RU" sz="5000" dirty="0" smtClean="0">
                <a:solidFill>
                  <a:srgbClr val="FF0000"/>
                </a:solidFill>
              </a:rPr>
              <a:t>Крымское </a:t>
            </a:r>
            <a:r>
              <a:rPr lang="ru-RU" sz="5000" dirty="0">
                <a:solidFill>
                  <a:srgbClr val="FF0000"/>
                </a:solidFill>
              </a:rPr>
              <a:t>воскресенье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9" name="Picture 3" descr="E:\по Крыму\6_6f0d5ab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3"/>
            <a:ext cx="6912768" cy="4824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0828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Крым </a:t>
            </a:r>
            <a:r>
              <a:rPr lang="ru-RU" dirty="0">
                <a:solidFill>
                  <a:srgbClr val="FF0000"/>
                </a:solidFill>
              </a:rPr>
              <a:t>в России. Начало новой истории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E:\по Крыму\КРЫМ\Севастополь\Подписание Договора о принятии Республики Крым в состав Российской Федерации. Москва, Кремль, 18 марта 2014 года. Putin_with_Vladimir_Konstantinov,_Sergey_Aksyonov_and_Alexey_Chaly_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632847" cy="4824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5886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06489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4787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500" dirty="0" smtClean="0">
                <a:solidFill>
                  <a:srgbClr val="FF0000"/>
                </a:solidFill>
              </a:rPr>
              <a:t/>
            </a:r>
            <a:br>
              <a:rPr lang="ru-RU" sz="4500" dirty="0" smtClean="0">
                <a:solidFill>
                  <a:srgbClr val="FF0000"/>
                </a:solidFill>
              </a:rPr>
            </a:br>
            <a:r>
              <a:rPr lang="ru-RU" sz="4500" dirty="0" smtClean="0">
                <a:solidFill>
                  <a:srgbClr val="FF0000"/>
                </a:solidFill>
              </a:rPr>
              <a:t>Столица </a:t>
            </a:r>
            <a:r>
              <a:rPr lang="ru-RU" sz="4500" dirty="0">
                <a:solidFill>
                  <a:srgbClr val="FF0000"/>
                </a:solidFill>
              </a:rPr>
              <a:t>Крыма</a:t>
            </a:r>
            <a:br>
              <a:rPr lang="ru-RU" sz="4500" dirty="0">
                <a:solidFill>
                  <a:srgbClr val="FF0000"/>
                </a:solidFill>
              </a:rPr>
            </a:br>
            <a:endParaRPr lang="ru-RU" sz="45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920880" cy="490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Valerij_Vasilev_avtor-ispolnitel_-_Pesnya_o_Kryme.Tancevalnyj_gimn_Kryma._(iPlayer.f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58148" y="585789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030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3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1656" y="0"/>
          <a:ext cx="9145656" cy="7143776"/>
        </p:xfrm>
        <a:graphic>
          <a:graphicData uri="http://schemas.openxmlformats.org/presentationml/2006/ole">
            <p:oleObj spid="_x0000_s1026" name="Документ" r:id="rId3" imgW="5961923" imgH="3911900" progId="Word.Document.12">
              <p:embed/>
            </p:oleObj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Century Gothic"/>
                <a:ea typeface="+mn-ea"/>
                <a:cs typeface="+mn-cs"/>
              </a:rPr>
              <a:t>«Крым </a:t>
            </a:r>
            <a:r>
              <a:rPr lang="ru-RU" sz="2800" i="1" dirty="0">
                <a:ln>
                  <a:noFill/>
                </a:ln>
                <a:solidFill>
                  <a:srgbClr val="FFFF00"/>
                </a:solidFill>
                <a:effectLst/>
                <a:latin typeface="Century Gothic"/>
                <a:ea typeface="+mn-ea"/>
                <a:cs typeface="+mn-cs"/>
              </a:rPr>
              <a:t>всегда переживал бурные исторические события вместе </a:t>
            </a:r>
            <a:r>
              <a:rPr lang="ru-RU" sz="2800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Century Gothic"/>
                <a:ea typeface="+mn-ea"/>
                <a:cs typeface="+mn-cs"/>
              </a:rPr>
              <a:t>с Россией»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endParaRPr lang="ru-RU" b="1" dirty="0"/>
          </a:p>
          <a:p>
            <a:endParaRPr lang="ru-RU" dirty="0"/>
          </a:p>
        </p:txBody>
      </p:sp>
      <p:pic>
        <p:nvPicPr>
          <p:cNvPr id="1026" name="Picture 2" descr="E:\по Крыму\9karta-kry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844824"/>
            <a:ext cx="7048500" cy="4608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9628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4400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4400" i="1" dirty="0" smtClean="0">
                <a:solidFill>
                  <a:srgbClr val="FFC000"/>
                </a:solidFill>
                <a:effectLst/>
                <a:latin typeface="Times New Roman"/>
                <a:ea typeface="Times New Roman"/>
                <a:cs typeface="Times New Roman"/>
              </a:rPr>
              <a:t>Крещение князя Владимира в </a:t>
            </a:r>
            <a:r>
              <a:rPr lang="ru-RU" sz="4400" i="1" u="sng" dirty="0" smtClean="0">
                <a:solidFill>
                  <a:srgbClr val="FFC000"/>
                </a:solidFill>
                <a:effectLst/>
                <a:latin typeface="Times New Roman"/>
                <a:ea typeface="Times New Roman"/>
                <a:cs typeface="Times New Roman"/>
              </a:rPr>
              <a:t>Херсонесе (988год</a:t>
            </a:r>
            <a:r>
              <a:rPr lang="ru-RU" sz="4400" i="1" dirty="0" smtClean="0">
                <a:solidFill>
                  <a:srgbClr val="FFC000"/>
                </a:solidFill>
                <a:effectLst/>
                <a:latin typeface="Times New Roman"/>
                <a:ea typeface="Times New Roman"/>
                <a:cs typeface="Times New Roman"/>
              </a:rPr>
              <a:t>)</a:t>
            </a:r>
            <a:r>
              <a:rPr lang="ru-RU" sz="4000" i="1" dirty="0">
                <a:solidFill>
                  <a:srgbClr val="FFC00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000" i="1" dirty="0">
                <a:solidFill>
                  <a:srgbClr val="FFC000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i="1" dirty="0">
              <a:solidFill>
                <a:srgbClr val="FFC000"/>
              </a:solidFill>
            </a:endParaRPr>
          </a:p>
        </p:txBody>
      </p:sp>
      <p:pic>
        <p:nvPicPr>
          <p:cNvPr id="4" name="Объект 3" descr="http://upload.wikimedia.org/wikipedia/commons/thumb/8/8b/Vasnetsov_Bapt_Vladimir.jpg/220px-Vasnetsov_Bapt_Vladimir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4608512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5369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/>
              <a:t>Крым </a:t>
            </a:r>
            <a:r>
              <a:rPr lang="ru-RU" dirty="0" smtClean="0"/>
              <a:t>Литературный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946" y="921672"/>
            <a:ext cx="8229600" cy="5531663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76672"/>
            <a:ext cx="816242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300" dirty="0" smtClean="0"/>
          </a:p>
          <a:p>
            <a:endParaRPr lang="ru-RU" sz="1300" dirty="0">
              <a:solidFill>
                <a:srgbClr val="FFC000"/>
              </a:solidFill>
            </a:endParaRPr>
          </a:p>
          <a:p>
            <a:r>
              <a:rPr lang="ru-RU" sz="1500" i="1" dirty="0" smtClean="0">
                <a:solidFill>
                  <a:srgbClr val="FFC000"/>
                </a:solidFill>
              </a:rPr>
              <a:t>Богатая история древней Тавриды, синее безбрежье моря, причудливые природа этого края многие века вдохновляли воображение поэтов, рождали самобытные легенды и сказания. Мировая литература открыла Крым еще во времена Гомера. Средневековый певец Востока Саади, побывав в Крыму, воспел эту волшебную, похожую на сказки </a:t>
            </a:r>
            <a:r>
              <a:rPr lang="ru-RU" sz="1500" i="1" dirty="0" err="1" smtClean="0">
                <a:solidFill>
                  <a:srgbClr val="FFC000"/>
                </a:solidFill>
              </a:rPr>
              <a:t>Шахерезады</a:t>
            </a:r>
            <a:r>
              <a:rPr lang="ru-RU" sz="1500" i="1" dirty="0" smtClean="0">
                <a:solidFill>
                  <a:srgbClr val="FFC000"/>
                </a:solidFill>
              </a:rPr>
              <a:t>, страну. Крымская земля была известна автору "Слова о полку Игореве", о ней есть записи в "Повести временных лет", как одна из тем Крым вошел в устную народно-эпическую поэзию.</a:t>
            </a:r>
            <a:br>
              <a:rPr lang="ru-RU" sz="1500" i="1" dirty="0" smtClean="0">
                <a:solidFill>
                  <a:srgbClr val="FFC000"/>
                </a:solidFill>
              </a:rPr>
            </a:br>
            <a:r>
              <a:rPr lang="ru-RU" sz="1500" i="1" dirty="0" smtClean="0">
                <a:solidFill>
                  <a:srgbClr val="FFC000"/>
                </a:solidFill>
              </a:rPr>
              <a:t>В русской классической литературе Крыму одним из первых посвятил свое поэтическое произведение </a:t>
            </a:r>
            <a:r>
              <a:rPr lang="ru-RU" sz="1500" i="1" dirty="0" err="1" smtClean="0">
                <a:solidFill>
                  <a:srgbClr val="FFC000"/>
                </a:solidFill>
              </a:rPr>
              <a:t>М.В.Ломоносов</a:t>
            </a:r>
            <a:r>
              <a:rPr lang="ru-RU" sz="1500" i="1" dirty="0" smtClean="0">
                <a:solidFill>
                  <a:srgbClr val="FFC000"/>
                </a:solidFill>
              </a:rPr>
              <a:t>. "Ода на взятие Хотина" была написана в 1739 году в честь победы русских над турками и татарами. Через четырнадцать лет, возвращаясь к теме Крыма, Ломоносов напишет трагедию "Тамара и Селим".</a:t>
            </a:r>
          </a:p>
          <a:p>
            <a:r>
              <a:rPr lang="ru-RU" sz="1400" i="1" dirty="0" smtClean="0">
                <a:solidFill>
                  <a:srgbClr val="FFC000"/>
                </a:solidFill>
              </a:rPr>
              <a:t>И все-таки первооткрывателем "волшебного края", "очей отрады", поэтической жемчужины стал </a:t>
            </a:r>
            <a:r>
              <a:rPr lang="ru-RU" sz="1400" i="1" dirty="0" err="1" smtClean="0">
                <a:solidFill>
                  <a:srgbClr val="FFC000"/>
                </a:solidFill>
              </a:rPr>
              <a:t>А.С.Пушкин</a:t>
            </a:r>
            <a:r>
              <a:rPr lang="ru-RU" sz="1400" i="1" dirty="0" smtClean="0">
                <a:solidFill>
                  <a:srgbClr val="FFC000"/>
                </a:solidFill>
              </a:rPr>
              <a:t>. Немеркнущие строки о полуденном крае, прозвучавшие в одной из глав поэмы "Евгений Онегин", продолжают восхищать одно поколение читателей за </a:t>
            </a:r>
            <a:r>
              <a:rPr lang="ru-RU" sz="1400" i="1" dirty="0" err="1" smtClean="0">
                <a:solidFill>
                  <a:srgbClr val="FFC000"/>
                </a:solidFill>
              </a:rPr>
              <a:t>другим."Прекрасны</a:t>
            </a:r>
            <a:r>
              <a:rPr lang="ru-RU" sz="1400" i="1" dirty="0" smtClean="0">
                <a:solidFill>
                  <a:srgbClr val="FFC000"/>
                </a:solidFill>
              </a:rPr>
              <a:t> вы, брега Тавриды..." - писал Пушкин, вспоминая о счастливейших днях, проведенных им на Южном берегу Крыма, где он гостил в семье генерала </a:t>
            </a:r>
            <a:r>
              <a:rPr lang="ru-RU" sz="1400" i="1" dirty="0" err="1" smtClean="0">
                <a:solidFill>
                  <a:srgbClr val="FFC000"/>
                </a:solidFill>
              </a:rPr>
              <a:t>Н.Н.Раевского</a:t>
            </a:r>
            <a:r>
              <a:rPr lang="ru-RU" sz="1400" i="1" dirty="0" smtClean="0">
                <a:solidFill>
                  <a:srgbClr val="FFC000"/>
                </a:solidFill>
              </a:rPr>
              <a:t> в августе-сентябре 1820 года. Спустя пять лет Крым посетил </a:t>
            </a:r>
            <a:r>
              <a:rPr lang="ru-RU" sz="1400" i="1" dirty="0" err="1" smtClean="0">
                <a:solidFill>
                  <a:srgbClr val="FFC000"/>
                </a:solidFill>
              </a:rPr>
              <a:t>А.С.Грибоедов</a:t>
            </a:r>
            <a:r>
              <a:rPr lang="ru-RU" sz="1400" i="1" dirty="0" smtClean="0">
                <a:solidFill>
                  <a:srgbClr val="FFC000"/>
                </a:solidFill>
              </a:rPr>
              <a:t>. В том же году там побывал мятежный польский поэт </a:t>
            </a:r>
            <a:r>
              <a:rPr lang="ru-RU" sz="1400" i="1" dirty="0" err="1" smtClean="0">
                <a:solidFill>
                  <a:srgbClr val="FFC000"/>
                </a:solidFill>
              </a:rPr>
              <a:t>А.Мицкевич</a:t>
            </a:r>
            <a:r>
              <a:rPr lang="ru-RU" sz="1400" i="1" dirty="0" smtClean="0">
                <a:solidFill>
                  <a:srgbClr val="FFC000"/>
                </a:solidFill>
              </a:rPr>
              <a:t>.</a:t>
            </a:r>
            <a:br>
              <a:rPr lang="ru-RU" sz="1400" i="1" dirty="0" smtClean="0">
                <a:solidFill>
                  <a:srgbClr val="FFC000"/>
                </a:solidFill>
              </a:rPr>
            </a:br>
            <a:r>
              <a:rPr lang="ru-RU" sz="1400" i="1" dirty="0" smtClean="0">
                <a:solidFill>
                  <a:srgbClr val="FFC000"/>
                </a:solidFill>
              </a:rPr>
              <a:t>"Передо мной страна волшебной красоты. Здесь небо ясное, здесь так прекрасны лица..." - пишет поэт, потрясенный очарованием Южного берега.</a:t>
            </a:r>
            <a:br>
              <a:rPr lang="ru-RU" sz="1400" i="1" dirty="0" smtClean="0">
                <a:solidFill>
                  <a:srgbClr val="FFC000"/>
                </a:solidFill>
              </a:rPr>
            </a:br>
            <a:r>
              <a:rPr lang="ru-RU" sz="1400" i="1" dirty="0" smtClean="0">
                <a:solidFill>
                  <a:srgbClr val="FFC000"/>
                </a:solidFill>
              </a:rPr>
              <a:t>"И это сон? О, если б мне проснуться невозможно!" - вторит ему в своих "Крымских очерках" спустя три десятилетия </a:t>
            </a:r>
            <a:r>
              <a:rPr lang="ru-RU" sz="1400" i="1" dirty="0" err="1" smtClean="0">
                <a:solidFill>
                  <a:srgbClr val="FFC000"/>
                </a:solidFill>
              </a:rPr>
              <a:t>А.К.Толстой</a:t>
            </a:r>
            <a:r>
              <a:rPr lang="ru-RU" sz="1400" i="1" dirty="0" smtClean="0">
                <a:solidFill>
                  <a:srgbClr val="FFC000"/>
                </a:solidFill>
              </a:rPr>
              <a:t>.</a:t>
            </a:r>
            <a:br>
              <a:rPr lang="ru-RU" sz="1400" i="1" dirty="0" smtClean="0">
                <a:solidFill>
                  <a:srgbClr val="FFC000"/>
                </a:solidFill>
              </a:rPr>
            </a:br>
            <a:r>
              <a:rPr lang="ru-RU" sz="1400" i="1" dirty="0" smtClean="0">
                <a:solidFill>
                  <a:srgbClr val="FFC000"/>
                </a:solidFill>
              </a:rPr>
              <a:t>"Я ходил здесь, как во сне", - передает свое впечатление украинский поэт </a:t>
            </a:r>
            <a:r>
              <a:rPr lang="ru-RU" sz="1400" i="1" dirty="0" err="1" smtClean="0">
                <a:solidFill>
                  <a:srgbClr val="FFC000"/>
                </a:solidFill>
              </a:rPr>
              <a:t>М.М.Коцюбинский</a:t>
            </a:r>
            <a:r>
              <a:rPr lang="ru-RU" sz="1400" i="1" dirty="0" smtClean="0">
                <a:solidFill>
                  <a:srgbClr val="FFC000"/>
                </a:solidFill>
              </a:rPr>
              <a:t>. "Шел в немом восхищении..." - признавался </a:t>
            </a:r>
            <a:r>
              <a:rPr lang="ru-RU" sz="1400" i="1" dirty="0" err="1" smtClean="0">
                <a:solidFill>
                  <a:srgbClr val="FFC000"/>
                </a:solidFill>
              </a:rPr>
              <a:t>М.Горький</a:t>
            </a:r>
            <a:r>
              <a:rPr lang="ru-RU" sz="1400" i="1" dirty="0" smtClean="0">
                <a:solidFill>
                  <a:srgbClr val="FFC000"/>
                </a:solidFill>
              </a:rPr>
              <a:t> в рассказе "Мой </a:t>
            </a:r>
            <a:r>
              <a:rPr lang="ru-RU" sz="1400" i="1" dirty="0" err="1" smtClean="0">
                <a:solidFill>
                  <a:srgbClr val="FFC000"/>
                </a:solidFill>
              </a:rPr>
              <a:t>спутник"."Не</a:t>
            </a:r>
            <a:r>
              <a:rPr lang="ru-RU" sz="1400" i="1" dirty="0" smtClean="0">
                <a:solidFill>
                  <a:srgbClr val="FFC000"/>
                </a:solidFill>
              </a:rPr>
              <a:t> Крым, а копия древнего рая!" - восклицал </a:t>
            </a:r>
            <a:r>
              <a:rPr lang="ru-RU" sz="1400" i="1" dirty="0" err="1" smtClean="0">
                <a:solidFill>
                  <a:srgbClr val="FFC000"/>
                </a:solidFill>
              </a:rPr>
              <a:t>В.В.Маяковский</a:t>
            </a:r>
            <a:r>
              <a:rPr lang="ru-RU" sz="1400" i="1" dirty="0" smtClean="0">
                <a:solidFill>
                  <a:srgbClr val="FFC000"/>
                </a:solidFill>
              </a:rPr>
              <a:t>.</a:t>
            </a:r>
            <a:endParaRPr lang="ru-RU" sz="14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40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Оборона Севастополя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1941-1942г.г.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2051" name="Picture 3" descr="E:\по Крыму\КРЫМ\Севастополь\Оборона Севастополя (1941—1942) Александр Дейнек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2223960"/>
            <a:ext cx="4681728" cy="3461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7737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0000"/>
                </a:solidFill>
                <a:effectLst/>
                <a:latin typeface="Trebuchet MS"/>
              </a:rPr>
              <a:t>Города-герои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0" indent="-274320" algn="just">
              <a:spcBef>
                <a:spcPts val="600"/>
              </a:spcBef>
              <a:buClr>
                <a:srgbClr val="B13F9A"/>
              </a:buClr>
              <a:buSzPct val="73000"/>
              <a:buFont typeface="Wingdings 2"/>
              <a:buChar char=""/>
              <a:defRPr/>
            </a:pPr>
            <a:r>
              <a:rPr lang="ru-RU" sz="1800" dirty="0">
                <a:solidFill>
                  <a:srgbClr val="92D050"/>
                </a:solidFill>
                <a:latin typeface="Trebuchet MS"/>
              </a:rPr>
              <a:t>Звание </a:t>
            </a:r>
            <a:r>
              <a:rPr lang="ru-RU" sz="1800" b="1" dirty="0" err="1">
                <a:solidFill>
                  <a:srgbClr val="92D050"/>
                </a:solidFill>
                <a:latin typeface="Trebuchet MS"/>
              </a:rPr>
              <a:t>го́род-геро́й</a:t>
            </a:r>
            <a:r>
              <a:rPr lang="ru-RU" sz="1800" dirty="0">
                <a:solidFill>
                  <a:srgbClr val="92D050"/>
                </a:solidFill>
                <a:latin typeface="Trebuchet MS"/>
              </a:rPr>
              <a:t> — высшая степень отличия СССР. Присвоено 13 городам в СССР после Великой отечественной войны 1941-1945г.г. Кроме того одной крепости присвоено звание </a:t>
            </a:r>
            <a:r>
              <a:rPr lang="ru-RU" sz="1800" b="1" dirty="0">
                <a:solidFill>
                  <a:srgbClr val="92D050"/>
                </a:solidFill>
                <a:latin typeface="Trebuchet MS"/>
              </a:rPr>
              <a:t>крепость-герой</a:t>
            </a:r>
            <a:r>
              <a:rPr lang="ru-RU" sz="1800" dirty="0">
                <a:solidFill>
                  <a:srgbClr val="92D050"/>
                </a:solidFill>
                <a:latin typeface="Trebuchet MS"/>
              </a:rPr>
              <a:t>. В настоящее время, 4 из них находятся на территории Украины, 2 (включая крепость-герой) на территории Белоруссии, остальные в России.</a:t>
            </a:r>
          </a:p>
          <a:p>
            <a:pPr marL="274320" lvl="0" indent="-274320" algn="just">
              <a:spcBef>
                <a:spcPts val="600"/>
              </a:spcBef>
              <a:buClr>
                <a:srgbClr val="B13F9A"/>
              </a:buClr>
              <a:buSzPct val="73000"/>
              <a:buFont typeface="Wingdings 2"/>
              <a:buChar char=""/>
              <a:defRPr/>
            </a:pPr>
            <a:r>
              <a:rPr lang="ru-RU" sz="1800" dirty="0">
                <a:solidFill>
                  <a:srgbClr val="92D050"/>
                </a:solidFill>
                <a:latin typeface="Trebuchet MS"/>
              </a:rPr>
              <a:t>Впервые городами-героями были названы города Ленинград, Сталинград (Волгоград), Севастополь и Одесса в приказе Верховного Главнокомандующего 1 мая 1945года.</a:t>
            </a:r>
          </a:p>
          <a:p>
            <a:pPr marL="274320" lvl="0" indent="-274320" algn="just">
              <a:spcBef>
                <a:spcPts val="600"/>
              </a:spcBef>
              <a:buClr>
                <a:srgbClr val="B13F9A"/>
              </a:buClr>
              <a:buSzPct val="73000"/>
              <a:buFont typeface="Wingdings 2"/>
              <a:buChar char=""/>
              <a:defRPr/>
            </a:pPr>
            <a:r>
              <a:rPr lang="ru-RU" sz="1800" dirty="0">
                <a:solidFill>
                  <a:srgbClr val="92D050"/>
                </a:solidFill>
                <a:latin typeface="Trebuchet MS"/>
              </a:rPr>
              <a:t>Официально в качестве государственной награды звание установлено 8 мая 1965 года, когда Президиум Верховного Совета СССР своим Указом утвердил Положение о высшей степени отличия – звании «город-герой». В этот же день звание присвоено городам Ленинграду, Волгограду, Севастополю, Одессе, Киеву и Москве, а Брестской крепости присвоено звание «крепость-герой».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3082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800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latin typeface="Trebuchet MS"/>
              </a:rPr>
              <a:t>        Севастополь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0" indent="-274320">
              <a:spcBef>
                <a:spcPts val="600"/>
              </a:spcBef>
              <a:buClr>
                <a:srgbClr val="B13F9A"/>
              </a:buClr>
              <a:buSzPct val="73000"/>
              <a:buFont typeface="Wingdings 2"/>
              <a:buChar char=""/>
              <a:defRPr/>
            </a:pPr>
            <a:r>
              <a:rPr lang="ru-RU" sz="2200" b="1" dirty="0">
                <a:solidFill>
                  <a:srgbClr val="92D050"/>
                </a:solidFill>
                <a:latin typeface="Trebuchet MS"/>
              </a:rPr>
              <a:t>УКАЗ ПРЕЗИДИУМА ВЕРХОВНОГО СОВЕТА СССР</a:t>
            </a:r>
            <a:br>
              <a:rPr lang="ru-RU" sz="2200" b="1" dirty="0">
                <a:solidFill>
                  <a:srgbClr val="92D050"/>
                </a:solidFill>
                <a:latin typeface="Trebuchet MS"/>
              </a:rPr>
            </a:br>
            <a:r>
              <a:rPr lang="ru-RU" sz="2200" b="1" dirty="0">
                <a:solidFill>
                  <a:srgbClr val="92D050"/>
                </a:solidFill>
                <a:latin typeface="Trebuchet MS"/>
              </a:rPr>
              <a:t>О ВРУЧЕНИИ ГОРОДУ-ГЕРОЮ СЕВАСТОПОЛЮ ОРДЕНА ЛЕНИНА И МЕДАЛИ «ЗОЛОТАЯ ЗВЕЗДА»</a:t>
            </a:r>
            <a:endParaRPr lang="ru-RU" sz="2200" dirty="0">
              <a:solidFill>
                <a:srgbClr val="92D050"/>
              </a:solidFill>
              <a:latin typeface="Trebuchet MS"/>
            </a:endParaRPr>
          </a:p>
          <a:p>
            <a:pPr marL="274320" lvl="0" indent="-274320">
              <a:spcBef>
                <a:spcPts val="600"/>
              </a:spcBef>
              <a:buClr>
                <a:srgbClr val="B13F9A"/>
              </a:buClr>
              <a:buSzPct val="73000"/>
              <a:buFont typeface="Wingdings 2"/>
              <a:buChar char=""/>
              <a:defRPr/>
            </a:pPr>
            <a:r>
              <a:rPr lang="ru-RU" sz="2200" dirty="0">
                <a:solidFill>
                  <a:srgbClr val="92D050"/>
                </a:solidFill>
                <a:latin typeface="Trebuchet MS"/>
              </a:rPr>
              <a:t>За выдающиеся заслуги перед Родиной, мужество и героизм, проявленные трудящимися города Севастополя в борьбе с немецко-фашистскими захватчиками, и в ознаменование 20-летия победы советского народа в Великой Отечественной войне 1941-1945 гг. вручить городу-герою Севастополю орден Ленина и медали «Золотая Звезда». 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4664"/>
            <a:ext cx="2786063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4559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EAEAEA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186</TotalTime>
  <Words>386</Words>
  <Application>Microsoft Office PowerPoint</Application>
  <PresentationFormat>Экран (4:3)</PresentationFormat>
  <Paragraphs>37</Paragraphs>
  <Slides>17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Апекс</vt:lpstr>
      <vt:lpstr>Документ</vt:lpstr>
      <vt:lpstr>   РОССИЯ И КРЫМ: «МЫ ВМЕСТЕ» </vt:lpstr>
      <vt:lpstr> Столица Крыма </vt:lpstr>
      <vt:lpstr>Слайд 3</vt:lpstr>
      <vt:lpstr>«Крым всегда переживал бурные исторические события вместе с Россией»</vt:lpstr>
      <vt:lpstr> Крещение князя Владимира в Херсонесе (988год) </vt:lpstr>
      <vt:lpstr>Крым Литературный  </vt:lpstr>
      <vt:lpstr>Оборона Севастополя 1941-1942г.г.</vt:lpstr>
      <vt:lpstr>Города-герои</vt:lpstr>
      <vt:lpstr>        Севастополь</vt:lpstr>
      <vt:lpstr>Слайд 10</vt:lpstr>
      <vt:lpstr>Передача Крыма Украинской ССР в 1954 г.</vt:lpstr>
      <vt:lpstr>Распад СССР и референдум в Крыму</vt:lpstr>
      <vt:lpstr>Население Крыма</vt:lpstr>
      <vt:lpstr>Слайд 14</vt:lpstr>
      <vt:lpstr> Крымское воскресенье </vt:lpstr>
      <vt:lpstr> Крым в России. Начало новой истории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И КРЫМ:</dc:title>
  <dc:creator>user</dc:creator>
  <cp:lastModifiedBy>Admin</cp:lastModifiedBy>
  <cp:revision>30</cp:revision>
  <dcterms:created xsi:type="dcterms:W3CDTF">2014-04-04T06:14:35Z</dcterms:created>
  <dcterms:modified xsi:type="dcterms:W3CDTF">2017-01-31T18:51:58Z</dcterms:modified>
</cp:coreProperties>
</file>