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92" r:id="rId4"/>
    <p:sldId id="291" r:id="rId5"/>
    <p:sldId id="290" r:id="rId6"/>
    <p:sldId id="298" r:id="rId7"/>
    <p:sldId id="259" r:id="rId8"/>
    <p:sldId id="271" r:id="rId9"/>
    <p:sldId id="272" r:id="rId10"/>
    <p:sldId id="284" r:id="rId11"/>
    <p:sldId id="287" r:id="rId12"/>
    <p:sldId id="268" r:id="rId13"/>
    <p:sldId id="295" r:id="rId14"/>
    <p:sldId id="294" r:id="rId15"/>
    <p:sldId id="285" r:id="rId16"/>
    <p:sldId id="286" r:id="rId17"/>
    <p:sldId id="283" r:id="rId18"/>
    <p:sldId id="281" r:id="rId19"/>
    <p:sldId id="280" r:id="rId20"/>
    <p:sldId id="279" r:id="rId21"/>
    <p:sldId id="278" r:id="rId22"/>
    <p:sldId id="301" r:id="rId23"/>
    <p:sldId id="30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0458" autoAdjust="0"/>
  </p:normalViewPr>
  <p:slideViewPr>
    <p:cSldViewPr>
      <p:cViewPr varScale="1">
        <p:scale>
          <a:sx n="59" d="100"/>
          <a:sy n="59" d="100"/>
        </p:scale>
        <p:origin x="-8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D7AD-290F-465E-9A8A-E9572C6C825D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FF892-EFF1-4C45-8B35-7A36C7DA6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168571"/>
            <a:ext cx="7739885" cy="98796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МБОУ «Зубово – Полянская СОШ №1»</a:t>
            </a:r>
          </a:p>
          <a:p>
            <a:pPr algn="ctr"/>
            <a:endParaRPr lang="ru-RU" sz="2400" b="1" cap="none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ИССЛЕДОВАТЕЛЬСКАЯ 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</a:t>
            </a:r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66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«Волшебные слова»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        Выполнили работу: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      </a:t>
            </a:r>
            <a:r>
              <a:rPr lang="ru-RU" sz="2000" b="1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Лафуткин</a:t>
            </a:r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Андрей, 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                обучающийся 5Б класса;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Шукшина Злата, 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               обучающаяся 5В класса.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Руководитель: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Лашманова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            Людмила Ильинична, 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                 учитель русского языка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       и литературы.</a:t>
            </a:r>
          </a:p>
          <a:p>
            <a:pPr algn="ctr"/>
            <a:endParaRPr lang="ru-RU" sz="7200" b="1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7200" b="1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7200" b="1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1" y="857232"/>
            <a:ext cx="81439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96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3554" name="Picture 2" descr="http://www.mandalasforthesoul.com/media/Sun-Mandal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1000099" cy="7286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008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571480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Здрав</a:t>
            </a:r>
            <a:r>
              <a:rPr lang="en-US" sz="3200" i="1" dirty="0" smtClean="0">
                <a:solidFill>
                  <a:srgbClr val="FF0000"/>
                </a:solidFill>
              </a:rPr>
              <a:t>c</a:t>
            </a:r>
            <a:r>
              <a:rPr lang="ru-RU" sz="3200" i="1" dirty="0" err="1" smtClean="0">
                <a:solidFill>
                  <a:srgbClr val="FF0000"/>
                </a:solidFill>
              </a:rPr>
              <a:t>твуйте</a:t>
            </a:r>
            <a:r>
              <a:rPr lang="ru-RU" sz="3200" i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слово, которое употребляется при встрече как  приветственная фраза в русском языке. Однако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фактическое значение слова – пожелание здоровья. Так же, как и </a:t>
            </a:r>
            <a:r>
              <a:rPr lang="ru-RU" sz="3200" dirty="0" smtClean="0">
                <a:solidFill>
                  <a:srgbClr val="FF0000"/>
                </a:solidFill>
              </a:rPr>
              <a:t>«Здравия желаю»,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повелось с древних времен и считалось жестом уважения при встречи. Выражение произошло от слова </a:t>
            </a:r>
            <a:r>
              <a:rPr lang="ru-RU" sz="3200" i="1" dirty="0" smtClean="0">
                <a:solidFill>
                  <a:srgbClr val="FF0000"/>
                </a:solidFill>
              </a:rPr>
              <a:t>«здравствовать»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– быть здоровым, благополучно существовать.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285728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1510" indent="-514350">
              <a:buNone/>
            </a:pP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История происхождения некоторых из них</a:t>
            </a:r>
          </a:p>
          <a:p>
            <a:pPr marL="651510" indent="-514350"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                                Спасибо</a:t>
            </a:r>
          </a:p>
          <a:p>
            <a:pPr marL="651510" indent="-514350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древности, когда хотели поблагодарить человека за                    </a:t>
            </a:r>
          </a:p>
          <a:p>
            <a:pPr marL="651510" indent="-514350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доброе дело, говорили ему:           </a:t>
            </a:r>
          </a:p>
          <a:p>
            <a:pPr marL="651510" indent="-514350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- Спаси его Бог!</a:t>
            </a:r>
          </a:p>
          <a:p>
            <a:pPr marL="651510" indent="-51435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«Спаси  Бог»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превратилось в короткое спасибо. </a:t>
            </a:r>
          </a:p>
          <a:p>
            <a:pPr marL="651510" indent="-514350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Забывать это слово никогда не стоит. Есть даже </a:t>
            </a:r>
          </a:p>
          <a:p>
            <a:pPr marL="651510" indent="-514350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пословица: </a:t>
            </a:r>
            <a:r>
              <a:rPr lang="ru-RU" sz="3200" b="1" dirty="0" smtClean="0">
                <a:solidFill>
                  <a:srgbClr val="0070C0"/>
                </a:solidFill>
              </a:rPr>
              <a:t>«Своего спасибо не жалей!»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6858048"/>
          </a:xfrm>
          <a:prstGeom prst="rect">
            <a:avLst/>
          </a:prstGeom>
          <a:noFill/>
        </p:spPr>
      </p:pic>
      <p:pic>
        <p:nvPicPr>
          <p:cNvPr id="5" name="Рисунок 4" descr="http://img-fotki.yandex.ru/get/4208/okora-ru.0/0_31459_bf345523_X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Е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сли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кто –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нибудь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причинял кому – то неприятность или неудобство, не желая того, ненароком, он просил простить его, не держать обиды, не винить и говорил: </a:t>
            </a:r>
            <a:r>
              <a:rPr lang="ru-RU" sz="3200" dirty="0" smtClean="0">
                <a:solidFill>
                  <a:srgbClr val="FF0000"/>
                </a:solidFill>
              </a:rPr>
              <a:t>«Извините!»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То есть – «снимите с меня                         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вину»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Если вы кого –то обидели случайно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Или наступили на нечаянно,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Только не молчите, только не мычите, 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Долго не тяните, скажите: </a:t>
            </a:r>
            <a:r>
              <a:rPr lang="ru-RU" sz="3200" dirty="0" smtClean="0">
                <a:solidFill>
                  <a:srgbClr val="FF0000"/>
                </a:solidFill>
              </a:rPr>
              <a:t>«Извините!»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8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    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В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древности слово прощай было высоким по стилю и означало «сними с меня вину», то есть «отпусти меня свободным», чтобы в дальнем пути я не чувствовал себя виноватым. С начала 19 века появляется более мягкое по тону </a:t>
            </a:r>
            <a:r>
              <a:rPr lang="ru-RU" sz="3200" dirty="0" smtClean="0">
                <a:solidFill>
                  <a:srgbClr val="C00000"/>
                </a:solidFill>
              </a:rPr>
              <a:t>до свидания. 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В 40-е годы соревнование двух форм дошло до предела. Письма заканчивались так: «Прощайте, до свидания!», то есть простите - до встречи! Так и теперь часто говорят: «Всего вам доброго - до свидания!  В наше время часто говорят: «Пока!», «Гуд бай!», «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</a:rPr>
              <a:t>Чао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!», «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</a:rPr>
              <a:t>Адью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».</a:t>
            </a:r>
            <a:endParaRPr lang="ru-RU" sz="3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67151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Если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просишь что –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нибудь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То сначала не забудь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Разомкнуть свои уста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И сказать: </a:t>
            </a:r>
            <a:r>
              <a:rPr lang="ru-RU" sz="3200" i="1" dirty="0" smtClean="0">
                <a:solidFill>
                  <a:srgbClr val="FF0000"/>
                </a:solidFill>
              </a:rPr>
              <a:t>«Пожалуйста!»</a:t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Издавна слово «жаловать» означало оказывать внимание, уважать, проявлять почтение. Отсюда и другое, родственное слово – </a:t>
            </a:r>
            <a:r>
              <a:rPr lang="ru-RU" sz="3200" dirty="0" smtClean="0">
                <a:solidFill>
                  <a:srgbClr val="FF0000"/>
                </a:solidFill>
              </a:rPr>
              <a:t>«пожаловать»,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то есть  откликнуться на просьбу, жаловать вниманием. В слове «пожалуйста» и уважительная просьба, и ответное внимание, и благодарность, и почтение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8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ИССЛЕДОВАНИЕ И ОБРАБОТКА РЕЗУЛЬТАТОВ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sz="2400" b="1" i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Вопросы анкеты № 1</a:t>
            </a:r>
            <a:endParaRPr lang="ru-RU" sz="24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1. Перечислите  вежливые слова, которые  вы  знаете?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2. Как часто ты пользуешься вежливыми словами?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а) всегда;  в) иногда забываю; г) крайне редко; </a:t>
            </a:r>
            <a:r>
              <a:rPr lang="ru-RU" sz="2400" dirty="0" err="1" smtClean="0">
                <a:solidFill>
                  <a:srgbClr val="7030A0"/>
                </a:solidFill>
              </a:rPr>
              <a:t>д</a:t>
            </a:r>
            <a:r>
              <a:rPr lang="ru-RU" sz="2400" dirty="0" smtClean="0">
                <a:solidFill>
                  <a:srgbClr val="7030A0"/>
                </a:solidFill>
              </a:rPr>
              <a:t>) никогда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3. Всегда ли ты здороваешься с учителями школы?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а) всегда  в) иногда  г) редко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4. Всегда ли ты благодаришь за помощь друзей и знакомых, говоришь спасибо?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А) всегда   в) иногда забываю   г) никогда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 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i="1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Вопросы анкеты № 2</a:t>
            </a:r>
            <a:endParaRPr lang="ru-RU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1. Знаешь ли ты историю возникновения вежливых слов?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а) да      в) не совсем   г) нет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2. Что обозначает слово «здравствуйте»?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3. Что обозначало слово «спасибо» в древности на Руси?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4. Что обозначало слово «пожалуйста» в 18 веке?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5. Знаешь ли ты пословицы, поговорки про вежливые слова.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008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7072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</a:rPr>
              <a:t>Вежливые  слова, которые  знают   ребята:</a:t>
            </a:r>
          </a:p>
          <a:p>
            <a:pPr>
              <a:buNone/>
            </a:pPr>
            <a:endParaRPr lang="en-US" sz="1600" i="1" dirty="0" smtClean="0"/>
          </a:p>
          <a:p>
            <a:r>
              <a:rPr lang="en-US" b="1" i="1" dirty="0" smtClean="0"/>
              <a:t>                                                                   </a:t>
            </a:r>
            <a:r>
              <a:rPr lang="ru-RU" b="1" i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Здравствуйте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 30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Пожалуйста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27 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Спасибо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                                                                          </a:t>
            </a:r>
            <a:r>
              <a:rPr lang="ru-RU" b="1" dirty="0" smtClean="0"/>
              <a:t> 28 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До свидания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                                              </a:t>
            </a:r>
            <a:r>
              <a:rPr lang="ru-RU" b="1" dirty="0" smtClean="0"/>
              <a:t>30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Добрый день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 15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Извините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 24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Будьте здоровы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16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Доброе утро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                                              </a:t>
            </a:r>
            <a:r>
              <a:rPr lang="ru-RU" b="1" dirty="0" smtClean="0"/>
              <a:t>20  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Спокойной ночи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14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Приятного аппетита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</a:t>
            </a:r>
            <a:r>
              <a:rPr lang="ru-RU" b="1" dirty="0" smtClean="0"/>
              <a:t> 10</a:t>
            </a:r>
            <a:endParaRPr lang="ru-RU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Присаживайтесь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                                                </a:t>
            </a:r>
            <a:r>
              <a:rPr lang="ru-RU" b="1" dirty="0" smtClean="0"/>
              <a:t>7</a:t>
            </a:r>
            <a:endParaRPr lang="ru-RU" dirty="0"/>
          </a:p>
        </p:txBody>
      </p:sp>
      <p:pic>
        <p:nvPicPr>
          <p:cNvPr id="7" name="Picture 2" descr="http://www.mandalasforthesoul.com/media/Sun-Mandal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28661" cy="707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pic>
        <p:nvPicPr>
          <p:cNvPr id="5" name="Рисунок 4" descr="hello_html_6705cdef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"/>
            <a:ext cx="4714908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ello_html_1174a506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500174"/>
            <a:ext cx="2928958" cy="300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www.mandalasforthesoul.com/media/Sun-Mandala-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-214338"/>
            <a:ext cx="928661" cy="7286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Глава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IV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Заключение и рекомендации учащимся.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результате исследования, мы изучили множество литературы, делали фотосъёмку, беседовали с учащимися 5 классов. В процессе работы мы выяснили, что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вежливые слова зависят от того как именно они сказаны, каким голосом спокойным и приветливым или грубым и невежливым. Сказанные грубо, они просто перестают быть «Волшебными».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Психологи выяснили, что вежливые слова положительно влияют на человека, на его эмоциональное состояние. Конечно, если идут они от души, от сердца. Только в этом случае они сыграют свою волшебную роль.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хочу, чтобы меня обижали. И сам никого не хочу обижать.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себе не хочешь, не делай другим.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Ошибся, не бойся исправиться.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 уверена, если ребята прислушаются к этим словам, то станут лучше понимать друг друга, научатся оценивать не чужие поступки, а свои, и помнить «Как ты относишься к окружающим, так и они относятся к тебе».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500042"/>
            <a:ext cx="87154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Вежливые слова рождают тепло души: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/>
              <a:t>            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      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tx2"/>
                </a:solidFill>
              </a:rPr>
              <a:t>Когда ты хочешь молвить слово,</a:t>
            </a:r>
          </a:p>
          <a:p>
            <a:pPr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               </a:t>
            </a:r>
            <a:r>
              <a:rPr lang="ru-RU" sz="3600" dirty="0" smtClean="0">
                <a:solidFill>
                  <a:schemeClr val="tx2"/>
                </a:solidFill>
              </a:rPr>
              <a:t>Мой друг, подумай – не спеши,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               Оно бывает то сурово, 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               То рождено теплом души.</a:t>
            </a:r>
            <a:endParaRPr lang="en-US" sz="36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                                                                                 </a:t>
            </a:r>
            <a:r>
              <a:rPr lang="en-US" sz="2800" dirty="0" smtClean="0">
                <a:solidFill>
                  <a:schemeClr val="tx2"/>
                </a:solidFill>
              </a:rPr>
              <a:t>(</a:t>
            </a:r>
            <a:r>
              <a:rPr lang="ru-RU" sz="2800" dirty="0" smtClean="0">
                <a:solidFill>
                  <a:schemeClr val="tx2"/>
                </a:solidFill>
              </a:rPr>
              <a:t>В.Солоухин)</a:t>
            </a:r>
            <a:endParaRPr lang="en-US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ru-RU" sz="1400" dirty="0" smtClean="0"/>
          </a:p>
        </p:txBody>
      </p:sp>
      <p:pic>
        <p:nvPicPr>
          <p:cNvPr id="7" name="Picture 2" descr="http://www.mandalasforthesoul.com/media/Sun-Mandal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28661" cy="7286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Выводы: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Слова вежливости имеют богатую историю.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Большая часть слов вежливости исконно русская, но встречаются выражения и иноязычного происхождения.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Слова вежливости большая часть учащихся 5 классов употребляют часто.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основном, слова вежливости употребляют при разговоре со взрослыми.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Наиболее частотны в употреблении слова: приветствия-прощания, спасибо, пожалуйста.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 развитием культуры общения нужно работать.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Рекомендации: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общении со сверстниками чаще говорить друг другу вежливые слова;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Больше читать художественную литературу;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Изучить значения вежливых слов;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Выполнять больше заданий на применение слов вежливости;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Составлять диалоги, применяя «волшебные слова»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8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ru-RU" b="1" u="sng" dirty="0" smtClean="0"/>
              <a:t> </a:t>
            </a:r>
            <a:r>
              <a:rPr lang="ru-RU" sz="3200" b="1" u="sng" dirty="0" smtClean="0">
                <a:solidFill>
                  <a:srgbClr val="FF0000"/>
                </a:solidFill>
              </a:rPr>
              <a:t>Правила вежливости: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1. Здороваться  первыми.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2. Приветствовать людей с улыбкой.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3. Обращение ко взрослому  человеку начинать со слова  «извините».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4. Обращаться к человеку всегда по имени.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5. Не отвечать на грубость грубостью.   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6. Делать  комплименты как можно чаще.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7. Проявлять дружелюбие и готовность помочь в любых ситуациях.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8.  Выполнять свои обещания.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9. Не давать прозвищ и кличек своим товарищам.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10. Благодарить за общение: «Было приятно провести время». 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214338"/>
            <a:ext cx="9358346" cy="7315200"/>
          </a:xfrm>
          <a:prstGeom prst="rect">
            <a:avLst/>
          </a:prstGeom>
          <a:noFill/>
        </p:spPr>
      </p:pic>
      <p:pic>
        <p:nvPicPr>
          <p:cNvPr id="5" name="Рисунок 4" descr="hello_html_m2142bc4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-214338"/>
            <a:ext cx="8429652" cy="735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www.mandalasforthesoul.com/media/Sun-Mandala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14345" y="-214338"/>
            <a:ext cx="928693" cy="7358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214338"/>
            <a:ext cx="9358346" cy="73152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2357430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2" descr="http://www.mandalasforthesoul.com/media/Sun-Mandal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5" y="-214338"/>
            <a:ext cx="1000132" cy="7286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Объект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исследования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слова здравствуйте, извините, пожалуйста, спасибо, до свидания.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 исследования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этимология вежливых слов и частота их употребления в речи учащимися.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 моей работы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изучить влияние вежливых слов на взаимоотношения людей.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Изучить вопрос об употреблении слов вежливости учащимися школы.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8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b="1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выделить несколько групп вежливых слов;</a:t>
            </a:r>
            <a:endParaRPr lang="ru-RU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познакомиться с интересными фактами использования вежливых слов;</a:t>
            </a:r>
            <a:endParaRPr lang="ru-RU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провести наблюдение, эксперимент по теме: «Применение вежливых слов учащимися 5Б и 5В классов».</a:t>
            </a:r>
            <a:endParaRPr lang="ru-RU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Изучить и проанализировать литературу по выбранной теме;</a:t>
            </a:r>
            <a:endParaRPr lang="ru-RU" sz="2800" dirty="0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Выяснить происхождение и значение слов вежливости;</a:t>
            </a:r>
            <a:endParaRPr lang="ru-RU" sz="2800" dirty="0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Определить частотность употребления слов вежливости в речи учащихся;</a:t>
            </a:r>
            <a:endParaRPr lang="ru-RU" sz="2800" dirty="0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Исследовать уровень овладения словами вежливости.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9144000" cy="73152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 работе мы использовали следующие 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методы исследования: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поиск информации в энциклопедии, словаре, Интернете;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наблюдение;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анкетирование;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обобщение;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144000" cy="7315200"/>
          </a:xfrm>
          <a:prstGeom prst="rect">
            <a:avLst/>
          </a:prstGeom>
          <a:noFill/>
        </p:spPr>
      </p:pic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Практическая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значимость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нашей работы заключается в том, что с материалы исследования   могут быть с успехом использованы на уроках русского языка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lang="ru-RU" sz="3200" dirty="0" smtClean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проведения внеклассных мероприятий.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</a:t>
            </a:r>
            <a:r>
              <a:rPr lang="ru-RU" sz="3200" dirty="0" smtClean="0">
                <a:solidFill>
                  <a:srgbClr val="FF0000"/>
                </a:solidFill>
              </a:rPr>
              <a:t>Слова  «</a:t>
            </a:r>
            <a:r>
              <a:rPr lang="ru-RU" sz="3200" b="1" dirty="0" smtClean="0">
                <a:solidFill>
                  <a:srgbClr val="7030A0"/>
                </a:solidFill>
              </a:rPr>
              <a:t>До свидания», «Спасибо»,     «Простите»,«Пожалуйста», «Здравствуйте» </a:t>
            </a:r>
            <a:r>
              <a:rPr lang="ru-RU" sz="3200" dirty="0" smtClean="0">
                <a:solidFill>
                  <a:srgbClr val="FF0000"/>
                </a:solidFill>
              </a:rPr>
              <a:t>–  щедро дарите!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</a:t>
            </a:r>
            <a:r>
              <a:rPr lang="ru-RU" sz="3200" dirty="0" smtClean="0">
                <a:solidFill>
                  <a:srgbClr val="FF0000"/>
                </a:solidFill>
              </a:rPr>
              <a:t>Дарите прохожим, друзьям  и  знакомым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</a:t>
            </a:r>
            <a:r>
              <a:rPr lang="ru-RU" sz="3200" dirty="0" smtClean="0">
                <a:solidFill>
                  <a:srgbClr val="FF0000"/>
                </a:solidFill>
              </a:rPr>
              <a:t>В троллейбусе, в парке, в школе и дома.</a:t>
            </a: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</a:t>
            </a:r>
            <a:r>
              <a:rPr lang="ru-RU" sz="3200" dirty="0" smtClean="0">
                <a:solidFill>
                  <a:srgbClr val="FF0000"/>
                </a:solidFill>
              </a:rPr>
              <a:t>Слова  эти  очень и очень  важны.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</a:t>
            </a:r>
            <a:r>
              <a:rPr lang="ru-RU" sz="3200" dirty="0" smtClean="0">
                <a:solidFill>
                  <a:srgbClr val="FF0000"/>
                </a:solidFill>
              </a:rPr>
              <a:t>Они человеку как воздух нужны.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</a:t>
            </a:r>
            <a:r>
              <a:rPr lang="ru-RU" sz="3200" dirty="0" smtClean="0">
                <a:solidFill>
                  <a:srgbClr val="FF0000"/>
                </a:solidFill>
              </a:rPr>
              <a:t>Без них невозможно на свете прожить.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</a:t>
            </a:r>
            <a:r>
              <a:rPr lang="ru-RU" sz="3200" dirty="0" smtClean="0">
                <a:solidFill>
                  <a:srgbClr val="FF0000"/>
                </a:solidFill>
              </a:rPr>
              <a:t>Слова эти надо с улыбкой дарить.</a:t>
            </a: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                                                    </a:t>
            </a:r>
            <a:r>
              <a:rPr lang="en-US" sz="3200" dirty="0" smtClean="0">
                <a:solidFill>
                  <a:srgbClr val="FF0000"/>
                </a:solidFill>
              </a:rPr>
              <a:t>     </a:t>
            </a:r>
            <a:r>
              <a:rPr lang="ru-RU" sz="3200" dirty="0" smtClean="0">
                <a:solidFill>
                  <a:srgbClr val="FF0000"/>
                </a:solidFill>
              </a:rPr>
              <a:t>      В. </a:t>
            </a:r>
            <a:r>
              <a:rPr lang="ru-RU" sz="3200" dirty="0" err="1" smtClean="0">
                <a:solidFill>
                  <a:srgbClr val="FF0000"/>
                </a:solidFill>
              </a:rPr>
              <a:t>Кудлачев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1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/>
              <a:t>     </a:t>
            </a:r>
            <a:r>
              <a:rPr lang="ru-RU" sz="3200" b="1" dirty="0" smtClean="0">
                <a:solidFill>
                  <a:srgbClr val="FF0000"/>
                </a:solidFill>
              </a:rPr>
              <a:t>Вежливост</a:t>
            </a:r>
            <a:r>
              <a:rPr lang="ru-RU" sz="3200" dirty="0" smtClean="0">
                <a:solidFill>
                  <a:srgbClr val="FF0000"/>
                </a:solidFill>
              </a:rPr>
              <a:t>ь </a:t>
            </a:r>
            <a:r>
              <a:rPr lang="ru-RU" sz="3200" dirty="0" smtClean="0"/>
              <a:t>– моральное качество, характеризующее человека, для которого уважение к людям стало повседневной нормой поведения и привычным способом обращения с окружающими. </a:t>
            </a:r>
          </a:p>
          <a:p>
            <a:pPr>
              <a:buNone/>
            </a:pPr>
            <a:r>
              <a:rPr lang="ru-RU" sz="3200" dirty="0" smtClean="0"/>
              <a:t>   Слово </a:t>
            </a:r>
            <a:r>
              <a:rPr lang="ru-RU" sz="3200" b="1" dirty="0" smtClean="0">
                <a:solidFill>
                  <a:srgbClr val="FF0000"/>
                </a:solidFill>
              </a:rPr>
              <a:t>«вежливость» </a:t>
            </a:r>
            <a:r>
              <a:rPr lang="ru-RU" sz="3200" dirty="0" smtClean="0"/>
              <a:t>образовалось от слова </a:t>
            </a:r>
          </a:p>
          <a:p>
            <a:pPr>
              <a:buNone/>
            </a:pPr>
            <a:r>
              <a:rPr lang="ru-RU" sz="3200" dirty="0" smtClean="0"/>
              <a:t>вежливый. Это древнерусское производное с помощью суффикса –лив- от неупотребительного сейчас </a:t>
            </a:r>
            <a:r>
              <a:rPr lang="ru-RU" sz="3200" b="1" dirty="0" smtClean="0">
                <a:solidFill>
                  <a:srgbClr val="7030A0"/>
                </a:solidFill>
              </a:rPr>
              <a:t>«вежа» – «знаток». </a:t>
            </a:r>
          </a:p>
          <a:p>
            <a:pPr>
              <a:buNone/>
            </a:pPr>
            <a:r>
              <a:rPr lang="ru-RU" sz="3200" dirty="0" smtClean="0"/>
              <a:t>   Старинное слово </a:t>
            </a:r>
            <a:r>
              <a:rPr lang="ru-RU" sz="3200" b="1" dirty="0" smtClean="0">
                <a:solidFill>
                  <a:srgbClr val="7030A0"/>
                </a:solidFill>
              </a:rPr>
              <a:t>«вежа» </a:t>
            </a:r>
            <a:r>
              <a:rPr lang="ru-RU" sz="3200" dirty="0" smtClean="0"/>
              <a:t>еще в 16 веке значило «человек, знающий, как себя надо вести».    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beertest.com/Donna%20-%20Dreamsti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214337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1510" indent="-514350">
              <a:buNone/>
            </a:pPr>
            <a:endParaRPr lang="ru-RU" dirty="0" smtClean="0"/>
          </a:p>
          <a:p>
            <a:pPr marL="651510" indent="-514350">
              <a:buNone/>
            </a:pPr>
            <a:r>
              <a:rPr lang="ru-RU" dirty="0" smtClean="0"/>
              <a:t>         </a:t>
            </a:r>
            <a:endParaRPr lang="en-US" dirty="0" smtClean="0"/>
          </a:p>
          <a:p>
            <a:pPr marL="651510" indent="-514350">
              <a:buNone/>
            </a:pPr>
            <a:r>
              <a:rPr lang="ru-RU" sz="3200" dirty="0" smtClean="0"/>
              <a:t>Ничто не стоит нам так дешево и не ценится так дорого, как вежливость.</a:t>
            </a:r>
            <a:endParaRPr lang="en-US" sz="3200" dirty="0" smtClean="0"/>
          </a:p>
          <a:p>
            <a:pPr marL="651510" indent="-514350">
              <a:buNone/>
            </a:pPr>
            <a:endParaRPr lang="ru-RU" sz="3200" dirty="0" smtClean="0"/>
          </a:p>
          <a:p>
            <a:pPr marL="651510" indent="-514350">
              <a:buNone/>
            </a:pPr>
            <a:r>
              <a:rPr lang="ru-RU" sz="3200" b="1" dirty="0" smtClean="0"/>
              <a:t>          </a:t>
            </a:r>
            <a:r>
              <a:rPr lang="ru-RU" sz="3200" b="1" dirty="0" smtClean="0">
                <a:solidFill>
                  <a:srgbClr val="FF0000"/>
                </a:solidFill>
              </a:rPr>
              <a:t>Вежливость </a:t>
            </a:r>
            <a:r>
              <a:rPr lang="ru-RU" sz="3200" dirty="0" smtClean="0"/>
              <a:t>– одно из важнейших качеств человека. Не имея навыков вежливого общения, трудно произвести хорошее впечатление на окружающих. Поэтому родители стараются привить вежливость с самых ранних лет. Некоторые дети легко усваивают эти нормы, а </a:t>
            </a:r>
          </a:p>
          <a:p>
            <a:pPr marL="651510" indent="-514350">
              <a:buNone/>
            </a:pPr>
            <a:r>
              <a:rPr lang="ru-RU" sz="3200" dirty="0" smtClean="0"/>
              <a:t>      некоторым это дается с трудом.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875</Words>
  <Application>Microsoft Office PowerPoint</Application>
  <PresentationFormat>Экран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42</cp:revision>
  <dcterms:created xsi:type="dcterms:W3CDTF">2017-02-25T20:32:37Z</dcterms:created>
  <dcterms:modified xsi:type="dcterms:W3CDTF">2017-02-26T13:32:00Z</dcterms:modified>
</cp:coreProperties>
</file>